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74" r:id="rId11"/>
    <p:sldId id="275" r:id="rId12"/>
    <p:sldId id="276" r:id="rId13"/>
    <p:sldId id="267" r:id="rId14"/>
    <p:sldId id="278" r:id="rId15"/>
    <p:sldId id="279" r:id="rId16"/>
    <p:sldId id="280" r:id="rId17"/>
    <p:sldId id="269" r:id="rId18"/>
    <p:sldId id="270" r:id="rId19"/>
    <p:sldId id="271" r:id="rId20"/>
    <p:sldId id="272" r:id="rId21"/>
  </p:sldIdLst>
  <p:sldSz cx="14630400" cy="8229600"/>
  <p:notesSz cx="8229600" cy="14630400"/>
  <p:embeddedFontLst>
    <p:embeddedFont>
      <p:font typeface="Consolas" panose="020B0609020204030204" pitchFamily="49" charset="0"/>
      <p:regular r:id="rId23"/>
      <p:bold r:id="rId24"/>
      <p:italic r:id="rId25"/>
      <p:boldItalic r:id="rId26"/>
    </p:embeddedFont>
    <p:embeddedFont>
      <p:font typeface="Roboto" panose="02000000000000000000" pitchFamily="2" charset="0"/>
      <p:regular r:id="rId27"/>
      <p:bold r:id="rId28"/>
    </p:embeddedFont>
    <p:embeddedFont>
      <p:font typeface="Roboto Medium" panose="02000000000000000000"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4:06:34.220"/>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4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19197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0474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4078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343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692697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32853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8393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59237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68591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31428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60928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hyperlink" Target="https://insideairbnb.com/new-york-city/"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hyperlink" Target="https://insideairbnb.com/get-the-data/"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80190" y="2425541"/>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Airbnb NYC Listings: A Data Analysis Project</a:t>
            </a:r>
            <a:endParaRPr lang="en-US" sz="3900" dirty="0"/>
          </a:p>
        </p:txBody>
      </p:sp>
      <p:sp>
        <p:nvSpPr>
          <p:cNvPr id="5" name="Text 1"/>
          <p:cNvSpPr/>
          <p:nvPr/>
        </p:nvSpPr>
        <p:spPr>
          <a:xfrm>
            <a:off x="6280190" y="3963353"/>
            <a:ext cx="7556421" cy="1270159"/>
          </a:xfrm>
          <a:prstGeom prst="rect">
            <a:avLst/>
          </a:prstGeom>
          <a:noFill/>
          <a:ln/>
        </p:spPr>
        <p:txBody>
          <a:bodyPr wrap="square" lIns="0" tIns="0" rIns="0" bIns="0" rtlCol="0" anchor="t"/>
          <a:lstStyle/>
          <a:p>
            <a:pPr marL="0" indent="0" algn="just">
              <a:lnSpc>
                <a:spcPts val="2500"/>
              </a:lnSpc>
              <a:buNone/>
            </a:pPr>
            <a:r>
              <a:rPr lang="en-US" sz="1550" dirty="0">
                <a:solidFill>
                  <a:srgbClr val="CFD0D8"/>
                </a:solidFill>
                <a:latin typeface="Roboto" pitchFamily="34" charset="0"/>
                <a:ea typeface="Roboto" pitchFamily="34" charset="-122"/>
                <a:cs typeface="Roboto" pitchFamily="34" charset="-120"/>
              </a:rPr>
              <a:t>By </a:t>
            </a:r>
            <a:r>
              <a:rPr lang="en-US" sz="1550" dirty="0" err="1">
                <a:solidFill>
                  <a:srgbClr val="CFD0D8"/>
                </a:solidFill>
                <a:latin typeface="Roboto" pitchFamily="34" charset="0"/>
                <a:ea typeface="Roboto" pitchFamily="34" charset="-122"/>
                <a:cs typeface="Roboto" pitchFamily="34" charset="-120"/>
              </a:rPr>
              <a:t>Andavarapu</a:t>
            </a:r>
            <a:r>
              <a:rPr lang="en-US" sz="1550" dirty="0">
                <a:solidFill>
                  <a:srgbClr val="CFD0D8"/>
                </a:solidFill>
                <a:latin typeface="Roboto" pitchFamily="34" charset="0"/>
                <a:ea typeface="Roboto" pitchFamily="34" charset="-122"/>
                <a:cs typeface="Roboto" pitchFamily="34" charset="-120"/>
              </a:rPr>
              <a:t> vamsi ,The project presents a comprehensive data analysis of Airbnb listings in New York City. Completed in June 2025, it aims to uncover key trends and insights from a real-world dataset.</a:t>
            </a:r>
            <a:endParaRPr lang="en-US" sz="1550"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E2FEB3E-2F82-3516-D9B2-D3E9BAEE7A7E}"/>
                  </a:ext>
                </a:extLst>
              </p14:cNvPr>
              <p14:cNvContentPartPr/>
              <p14:nvPr/>
            </p14:nvContentPartPr>
            <p14:xfrm>
              <a:off x="-713722" y="3824403"/>
              <a:ext cx="360" cy="360"/>
            </p14:xfrm>
          </p:contentPart>
        </mc:Choice>
        <mc:Fallback xmlns="">
          <p:pic>
            <p:nvPicPr>
              <p:cNvPr id="9" name="Ink 8">
                <a:extLst>
                  <a:ext uri="{FF2B5EF4-FFF2-40B4-BE49-F238E27FC236}">
                    <a16:creationId xmlns:a16="http://schemas.microsoft.com/office/drawing/2014/main" id="{1E2FEB3E-2F82-3516-D9B2-D3E9BAEE7A7E}"/>
                  </a:ext>
                </a:extLst>
              </p:cNvPr>
              <p:cNvPicPr/>
              <p:nvPr/>
            </p:nvPicPr>
            <p:blipFill>
              <a:blip r:embed="rId6"/>
              <a:stretch>
                <a:fillRect/>
              </a:stretch>
            </p:blipFill>
            <p:spPr>
              <a:xfrm>
                <a:off x="-719842" y="3818283"/>
                <a:ext cx="12600" cy="12600"/>
              </a:xfrm>
              <a:prstGeom prst="rect">
                <a:avLst/>
              </a:prstGeom>
            </p:spPr>
          </p:pic>
        </mc:Fallback>
      </mc:AlternateContent>
      <p:pic>
        <p:nvPicPr>
          <p:cNvPr id="12" name="Picture 11">
            <a:extLst>
              <a:ext uri="{FF2B5EF4-FFF2-40B4-BE49-F238E27FC236}">
                <a16:creationId xmlns:a16="http://schemas.microsoft.com/office/drawing/2014/main" id="{F9D5C4B2-2B70-2807-A93E-3342B57E6777}"/>
              </a:ext>
            </a:extLst>
          </p:cNvPr>
          <p:cNvPicPr>
            <a:picLocks noChangeAspect="1"/>
          </p:cNvPicPr>
          <p:nvPr/>
        </p:nvPicPr>
        <p:blipFill>
          <a:blip r:embed="rId7"/>
          <a:stretch>
            <a:fillRect/>
          </a:stretch>
        </p:blipFill>
        <p:spPr>
          <a:xfrm>
            <a:off x="0" y="0"/>
            <a:ext cx="5486040" cy="82292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881313"/>
            <a:ext cx="6179463"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About the Data: Initial Steps</a:t>
            </a:r>
            <a:endParaRPr lang="en-US" sz="3900" dirty="0"/>
          </a:p>
        </p:txBody>
      </p:sp>
      <p:sp>
        <p:nvSpPr>
          <p:cNvPr id="3" name="Shape 1"/>
          <p:cNvSpPr/>
          <p:nvPr/>
        </p:nvSpPr>
        <p:spPr>
          <a:xfrm>
            <a:off x="793790" y="3898225"/>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4" name="Text 2"/>
          <p:cNvSpPr/>
          <p:nvPr/>
        </p:nvSpPr>
        <p:spPr>
          <a:xfrm>
            <a:off x="868204" y="3935432"/>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1</a:t>
            </a:r>
            <a:endParaRPr lang="en-US" sz="2300" dirty="0"/>
          </a:p>
        </p:txBody>
      </p:sp>
      <p:sp>
        <p:nvSpPr>
          <p:cNvPr id="5" name="Text 3"/>
          <p:cNvSpPr/>
          <p:nvPr/>
        </p:nvSpPr>
        <p:spPr>
          <a:xfrm>
            <a:off x="1438632" y="396644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Importing Libraries</a:t>
            </a:r>
            <a:endParaRPr lang="en-US" sz="1950" dirty="0"/>
          </a:p>
        </p:txBody>
      </p:sp>
      <p:sp>
        <p:nvSpPr>
          <p:cNvPr id="6" name="Text 4"/>
          <p:cNvSpPr/>
          <p:nvPr/>
        </p:nvSpPr>
        <p:spPr>
          <a:xfrm>
            <a:off x="1438632" y="4395668"/>
            <a:ext cx="3537347"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We begin by importing all necessary Python libraries required for data manipulation and analysis.</a:t>
            </a:r>
            <a:endParaRPr lang="en-US" sz="1550" dirty="0"/>
          </a:p>
        </p:txBody>
      </p:sp>
      <p:sp>
        <p:nvSpPr>
          <p:cNvPr id="7" name="Shape 5"/>
          <p:cNvSpPr/>
          <p:nvPr/>
        </p:nvSpPr>
        <p:spPr>
          <a:xfrm>
            <a:off x="5223986" y="3898225"/>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8" name="Text 6"/>
          <p:cNvSpPr/>
          <p:nvPr/>
        </p:nvSpPr>
        <p:spPr>
          <a:xfrm>
            <a:off x="5298400" y="3935432"/>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2</a:t>
            </a:r>
            <a:endParaRPr lang="en-US" sz="2300" dirty="0"/>
          </a:p>
        </p:txBody>
      </p:sp>
      <p:sp>
        <p:nvSpPr>
          <p:cNvPr id="9" name="Text 7"/>
          <p:cNvSpPr/>
          <p:nvPr/>
        </p:nvSpPr>
        <p:spPr>
          <a:xfrm>
            <a:off x="5868829" y="396644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Loading Dataset</a:t>
            </a:r>
            <a:endParaRPr lang="en-US" sz="1950" dirty="0"/>
          </a:p>
        </p:txBody>
      </p:sp>
      <p:sp>
        <p:nvSpPr>
          <p:cNvPr id="10" name="Text 8"/>
          <p:cNvSpPr/>
          <p:nvPr/>
        </p:nvSpPr>
        <p:spPr>
          <a:xfrm>
            <a:off x="5868829" y="4395668"/>
            <a:ext cx="3537466"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dataset is loaded into a pandas DataFrame for further processing.</a:t>
            </a:r>
            <a:endParaRPr lang="en-US" sz="1550" dirty="0"/>
          </a:p>
        </p:txBody>
      </p:sp>
      <p:sp>
        <p:nvSpPr>
          <p:cNvPr id="11" name="Shape 9"/>
          <p:cNvSpPr/>
          <p:nvPr/>
        </p:nvSpPr>
        <p:spPr>
          <a:xfrm>
            <a:off x="9654302" y="3898225"/>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2" name="Text 10"/>
          <p:cNvSpPr/>
          <p:nvPr/>
        </p:nvSpPr>
        <p:spPr>
          <a:xfrm>
            <a:off x="9728716" y="3935432"/>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3</a:t>
            </a:r>
            <a:endParaRPr lang="en-US" sz="2300" dirty="0"/>
          </a:p>
        </p:txBody>
      </p:sp>
      <p:sp>
        <p:nvSpPr>
          <p:cNvPr id="13" name="Text 11"/>
          <p:cNvSpPr/>
          <p:nvPr/>
        </p:nvSpPr>
        <p:spPr>
          <a:xfrm>
            <a:off x="10299144" y="3966448"/>
            <a:ext cx="2760107"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Checking Shape and Info</a:t>
            </a:r>
            <a:endParaRPr lang="en-US" sz="1950" dirty="0"/>
          </a:p>
        </p:txBody>
      </p:sp>
      <p:sp>
        <p:nvSpPr>
          <p:cNvPr id="14" name="Text 12"/>
          <p:cNvSpPr/>
          <p:nvPr/>
        </p:nvSpPr>
        <p:spPr>
          <a:xfrm>
            <a:off x="10299144" y="4395668"/>
            <a:ext cx="3537466"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We examine the dataset's dimensions and data types to ensure data integrity and readiness for analysis.</a:t>
            </a:r>
            <a:endParaRPr lang="en-US" sz="1550" dirty="0"/>
          </a:p>
        </p:txBody>
      </p:sp>
    </p:spTree>
    <p:extLst>
      <p:ext uri="{BB962C8B-B14F-4D97-AF65-F5344CB8AC3E}">
        <p14:creationId xmlns:p14="http://schemas.microsoft.com/office/powerpoint/2010/main" val="335164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4472" y="636984"/>
            <a:ext cx="3340656" cy="417552"/>
          </a:xfrm>
          <a:prstGeom prst="rect">
            <a:avLst/>
          </a:prstGeom>
          <a:noFill/>
          <a:ln/>
        </p:spPr>
        <p:txBody>
          <a:bodyPr wrap="none" lIns="0" tIns="0" rIns="0" bIns="0" rtlCol="0" anchor="t"/>
          <a:lstStyle/>
          <a:p>
            <a:pPr marL="0" indent="0" algn="l">
              <a:lnSpc>
                <a:spcPts val="3250"/>
              </a:lnSpc>
              <a:buNone/>
            </a:pPr>
            <a:r>
              <a:rPr lang="en-US" sz="2600" dirty="0">
                <a:solidFill>
                  <a:srgbClr val="FFFFFF"/>
                </a:solidFill>
                <a:latin typeface="Roboto Medium" pitchFamily="34" charset="0"/>
                <a:ea typeface="Roboto Medium" pitchFamily="34" charset="-122"/>
                <a:cs typeface="Roboto Medium" pitchFamily="34" charset="-120"/>
              </a:rPr>
              <a:t>Initial Data Display</a:t>
            </a:r>
            <a:endParaRPr lang="en-US" sz="2600" dirty="0"/>
          </a:p>
        </p:txBody>
      </p:sp>
      <p:sp>
        <p:nvSpPr>
          <p:cNvPr id="3" name="Text 1"/>
          <p:cNvSpPr/>
          <p:nvPr/>
        </p:nvSpPr>
        <p:spPr>
          <a:xfrm>
            <a:off x="534472" y="1321713"/>
            <a:ext cx="13561457"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To get a quick overview of the dataset's structure and content, we display the first two and last three rows of the DataFrame.</a:t>
            </a:r>
            <a:endParaRPr lang="en-US" sz="1050" dirty="0"/>
          </a:p>
        </p:txBody>
      </p:sp>
      <p:sp>
        <p:nvSpPr>
          <p:cNvPr id="4" name="Shape 2"/>
          <p:cNvSpPr/>
          <p:nvPr/>
        </p:nvSpPr>
        <p:spPr>
          <a:xfrm>
            <a:off x="534472" y="1685687"/>
            <a:ext cx="13561457" cy="627698"/>
          </a:xfrm>
          <a:prstGeom prst="roundRect">
            <a:avLst>
              <a:gd name="adj" fmla="val 8941"/>
            </a:avLst>
          </a:prstGeom>
          <a:solidFill>
            <a:srgbClr val="0F163E"/>
          </a:solidFill>
          <a:ln/>
        </p:spPr>
        <p:txBody>
          <a:bodyPr/>
          <a:lstStyle/>
          <a:p>
            <a:endParaRPr lang="en-IN"/>
          </a:p>
        </p:txBody>
      </p:sp>
      <p:sp>
        <p:nvSpPr>
          <p:cNvPr id="5" name="Shape 3"/>
          <p:cNvSpPr/>
          <p:nvPr/>
        </p:nvSpPr>
        <p:spPr>
          <a:xfrm>
            <a:off x="527804" y="1685687"/>
            <a:ext cx="13574792" cy="627698"/>
          </a:xfrm>
          <a:prstGeom prst="roundRect">
            <a:avLst>
              <a:gd name="adj" fmla="val 3193"/>
            </a:avLst>
          </a:prstGeom>
          <a:solidFill>
            <a:srgbClr val="0F163E"/>
          </a:solidFill>
          <a:ln/>
        </p:spPr>
        <p:txBody>
          <a:bodyPr/>
          <a:lstStyle/>
          <a:p>
            <a:endParaRPr lang="en-IN"/>
          </a:p>
        </p:txBody>
      </p:sp>
      <p:sp>
        <p:nvSpPr>
          <p:cNvPr id="6" name="Text 4"/>
          <p:cNvSpPr/>
          <p:nvPr/>
        </p:nvSpPr>
        <p:spPr>
          <a:xfrm>
            <a:off x="661392" y="1785818"/>
            <a:ext cx="13307616"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highlight>
                  <a:srgbClr val="0F163E"/>
                </a:highlight>
                <a:latin typeface="Consolas" pitchFamily="34" charset="0"/>
                <a:ea typeface="Consolas" pitchFamily="34" charset="-122"/>
                <a:cs typeface="Consolas" pitchFamily="34" charset="-120"/>
              </a:rPr>
              <a:t>display(df.head(2))display(df.tail(3))</a:t>
            </a:r>
            <a:endParaRPr lang="en-US" sz="1050" dirty="0"/>
          </a:p>
        </p:txBody>
      </p:sp>
      <p:sp>
        <p:nvSpPr>
          <p:cNvPr id="7" name="Shape 5"/>
          <p:cNvSpPr/>
          <p:nvPr/>
        </p:nvSpPr>
        <p:spPr>
          <a:xfrm>
            <a:off x="534472" y="2463641"/>
            <a:ext cx="13561457" cy="5128855"/>
          </a:xfrm>
          <a:prstGeom prst="roundRect">
            <a:avLst>
              <a:gd name="adj" fmla="val 1094"/>
            </a:avLst>
          </a:prstGeom>
          <a:noFill/>
          <a:ln w="7620">
            <a:solidFill>
              <a:srgbClr val="FFFFFF">
                <a:alpha val="24000"/>
              </a:srgbClr>
            </a:solidFill>
            <a:prstDash val="solid"/>
          </a:ln>
        </p:spPr>
        <p:txBody>
          <a:bodyPr/>
          <a:lstStyle/>
          <a:p>
            <a:endParaRPr lang="en-IN"/>
          </a:p>
        </p:txBody>
      </p:sp>
      <p:sp>
        <p:nvSpPr>
          <p:cNvPr id="8" name="Shape 6"/>
          <p:cNvSpPr/>
          <p:nvPr/>
        </p:nvSpPr>
        <p:spPr>
          <a:xfrm>
            <a:off x="542092" y="2471261"/>
            <a:ext cx="13542050" cy="602933"/>
          </a:xfrm>
          <a:prstGeom prst="rect">
            <a:avLst/>
          </a:prstGeom>
          <a:solidFill>
            <a:srgbClr val="FFFFFF">
              <a:alpha val="4000"/>
            </a:srgbClr>
          </a:solidFill>
          <a:ln/>
        </p:spPr>
        <p:txBody>
          <a:bodyPr/>
          <a:lstStyle/>
          <a:p>
            <a:endParaRPr lang="en-IN"/>
          </a:p>
        </p:txBody>
      </p:sp>
      <p:sp>
        <p:nvSpPr>
          <p:cNvPr id="9" name="Text 7"/>
          <p:cNvSpPr/>
          <p:nvPr/>
        </p:nvSpPr>
        <p:spPr>
          <a:xfrm>
            <a:off x="680561" y="2559010"/>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id</a:t>
            </a:r>
            <a:endParaRPr lang="en-US" sz="1050" dirty="0"/>
          </a:p>
        </p:txBody>
      </p:sp>
      <p:sp>
        <p:nvSpPr>
          <p:cNvPr id="10" name="Text 8"/>
          <p:cNvSpPr/>
          <p:nvPr/>
        </p:nvSpPr>
        <p:spPr>
          <a:xfrm>
            <a:off x="1725692"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name</a:t>
            </a:r>
            <a:endParaRPr lang="en-US" sz="1050" dirty="0"/>
          </a:p>
        </p:txBody>
      </p:sp>
      <p:sp>
        <p:nvSpPr>
          <p:cNvPr id="11" name="Text 9"/>
          <p:cNvSpPr/>
          <p:nvPr/>
        </p:nvSpPr>
        <p:spPr>
          <a:xfrm>
            <a:off x="2767013"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host_id</a:t>
            </a:r>
            <a:endParaRPr lang="en-US" sz="1050" dirty="0"/>
          </a:p>
        </p:txBody>
      </p:sp>
      <p:sp>
        <p:nvSpPr>
          <p:cNvPr id="12" name="Text 10"/>
          <p:cNvSpPr/>
          <p:nvPr/>
        </p:nvSpPr>
        <p:spPr>
          <a:xfrm>
            <a:off x="3808333"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host_name</a:t>
            </a:r>
            <a:endParaRPr lang="en-US" sz="1050" dirty="0"/>
          </a:p>
        </p:txBody>
      </p:sp>
      <p:sp>
        <p:nvSpPr>
          <p:cNvPr id="13" name="Text 11"/>
          <p:cNvSpPr/>
          <p:nvPr/>
        </p:nvSpPr>
        <p:spPr>
          <a:xfrm>
            <a:off x="4849654" y="2559010"/>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neighbourhood_group</a:t>
            </a:r>
            <a:endParaRPr lang="en-US" sz="1050" dirty="0"/>
          </a:p>
        </p:txBody>
      </p:sp>
      <p:sp>
        <p:nvSpPr>
          <p:cNvPr id="14" name="Text 12"/>
          <p:cNvSpPr/>
          <p:nvPr/>
        </p:nvSpPr>
        <p:spPr>
          <a:xfrm>
            <a:off x="5890974" y="2559010"/>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neighbourhood</a:t>
            </a:r>
            <a:endParaRPr lang="en-US" sz="1050" dirty="0"/>
          </a:p>
        </p:txBody>
      </p:sp>
      <p:sp>
        <p:nvSpPr>
          <p:cNvPr id="15" name="Text 13"/>
          <p:cNvSpPr/>
          <p:nvPr/>
        </p:nvSpPr>
        <p:spPr>
          <a:xfrm>
            <a:off x="6932295"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latitude</a:t>
            </a:r>
            <a:endParaRPr lang="en-US" sz="1050" dirty="0"/>
          </a:p>
        </p:txBody>
      </p:sp>
      <p:sp>
        <p:nvSpPr>
          <p:cNvPr id="16" name="Text 14"/>
          <p:cNvSpPr/>
          <p:nvPr/>
        </p:nvSpPr>
        <p:spPr>
          <a:xfrm>
            <a:off x="7973616"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longitude</a:t>
            </a:r>
            <a:endParaRPr lang="en-US" sz="1050" dirty="0"/>
          </a:p>
        </p:txBody>
      </p:sp>
      <p:sp>
        <p:nvSpPr>
          <p:cNvPr id="17" name="Text 15"/>
          <p:cNvSpPr/>
          <p:nvPr/>
        </p:nvSpPr>
        <p:spPr>
          <a:xfrm>
            <a:off x="9014936"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room_type</a:t>
            </a:r>
            <a:endParaRPr lang="en-US" sz="1050" dirty="0"/>
          </a:p>
        </p:txBody>
      </p:sp>
      <p:sp>
        <p:nvSpPr>
          <p:cNvPr id="18" name="Text 16"/>
          <p:cNvSpPr/>
          <p:nvPr/>
        </p:nvSpPr>
        <p:spPr>
          <a:xfrm>
            <a:off x="10056257" y="2559010"/>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price</a:t>
            </a:r>
            <a:endParaRPr lang="en-US" sz="1050" dirty="0"/>
          </a:p>
        </p:txBody>
      </p:sp>
      <p:sp>
        <p:nvSpPr>
          <p:cNvPr id="19" name="Text 17"/>
          <p:cNvSpPr/>
          <p:nvPr/>
        </p:nvSpPr>
        <p:spPr>
          <a:xfrm>
            <a:off x="11097577" y="2559010"/>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reviews_per_month</a:t>
            </a:r>
            <a:endParaRPr lang="en-US" sz="1050" dirty="0"/>
          </a:p>
        </p:txBody>
      </p:sp>
      <p:sp>
        <p:nvSpPr>
          <p:cNvPr id="20" name="Text 18"/>
          <p:cNvSpPr/>
          <p:nvPr/>
        </p:nvSpPr>
        <p:spPr>
          <a:xfrm>
            <a:off x="12138898" y="2559010"/>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calculated_host_listings</a:t>
            </a:r>
            <a:endParaRPr lang="en-US" sz="1050" dirty="0"/>
          </a:p>
        </p:txBody>
      </p:sp>
      <p:sp>
        <p:nvSpPr>
          <p:cNvPr id="21" name="Text 19"/>
          <p:cNvSpPr/>
          <p:nvPr/>
        </p:nvSpPr>
        <p:spPr>
          <a:xfrm>
            <a:off x="13180219" y="2559010"/>
            <a:ext cx="770334" cy="213717"/>
          </a:xfrm>
          <a:prstGeom prst="rect">
            <a:avLst/>
          </a:prstGeom>
          <a:noFill/>
          <a:ln/>
        </p:spPr>
        <p:txBody>
          <a:bodyPr wrap="none" lIns="0" tIns="0" rIns="0" bIns="0" rtlCol="0" anchor="t"/>
          <a:lstStyle/>
          <a:p>
            <a:pPr marL="0" indent="0" algn="l">
              <a:lnSpc>
                <a:spcPts val="1650"/>
              </a:lnSpc>
              <a:buNone/>
            </a:pPr>
            <a:endParaRPr lang="en-US" sz="1050" dirty="0"/>
          </a:p>
        </p:txBody>
      </p:sp>
      <p:sp>
        <p:nvSpPr>
          <p:cNvPr id="22" name="Shape 20"/>
          <p:cNvSpPr/>
          <p:nvPr/>
        </p:nvSpPr>
        <p:spPr>
          <a:xfrm>
            <a:off x="542092" y="3074194"/>
            <a:ext cx="13542050" cy="1244084"/>
          </a:xfrm>
          <a:prstGeom prst="rect">
            <a:avLst/>
          </a:prstGeom>
          <a:solidFill>
            <a:srgbClr val="000000">
              <a:alpha val="4000"/>
            </a:srgbClr>
          </a:solidFill>
          <a:ln/>
        </p:spPr>
        <p:txBody>
          <a:bodyPr/>
          <a:lstStyle/>
          <a:p>
            <a:endParaRPr lang="en-IN"/>
          </a:p>
        </p:txBody>
      </p:sp>
      <p:sp>
        <p:nvSpPr>
          <p:cNvPr id="23" name="Text 21"/>
          <p:cNvSpPr/>
          <p:nvPr/>
        </p:nvSpPr>
        <p:spPr>
          <a:xfrm>
            <a:off x="680561" y="3161943"/>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2595.0</a:t>
            </a:r>
            <a:endParaRPr lang="en-US" sz="1050" dirty="0"/>
          </a:p>
        </p:txBody>
      </p:sp>
      <p:sp>
        <p:nvSpPr>
          <p:cNvPr id="24" name="Text 22"/>
          <p:cNvSpPr/>
          <p:nvPr/>
        </p:nvSpPr>
        <p:spPr>
          <a:xfrm>
            <a:off x="1725692" y="3161943"/>
            <a:ext cx="766524" cy="1068586"/>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Skylit Midtown Manhattan Spacious Studio</a:t>
            </a:r>
            <a:endParaRPr lang="en-US" sz="1050" dirty="0"/>
          </a:p>
        </p:txBody>
      </p:sp>
      <p:sp>
        <p:nvSpPr>
          <p:cNvPr id="25" name="Text 23"/>
          <p:cNvSpPr/>
          <p:nvPr/>
        </p:nvSpPr>
        <p:spPr>
          <a:xfrm>
            <a:off x="2767013"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2845</a:t>
            </a:r>
            <a:endParaRPr lang="en-US" sz="1050" dirty="0"/>
          </a:p>
        </p:txBody>
      </p:sp>
      <p:sp>
        <p:nvSpPr>
          <p:cNvPr id="26" name="Text 24"/>
          <p:cNvSpPr/>
          <p:nvPr/>
        </p:nvSpPr>
        <p:spPr>
          <a:xfrm>
            <a:off x="3808333"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Jennifer</a:t>
            </a:r>
            <a:endParaRPr lang="en-US" sz="1050" dirty="0"/>
          </a:p>
        </p:txBody>
      </p:sp>
      <p:sp>
        <p:nvSpPr>
          <p:cNvPr id="27" name="Text 25"/>
          <p:cNvSpPr/>
          <p:nvPr/>
        </p:nvSpPr>
        <p:spPr>
          <a:xfrm>
            <a:off x="4849654"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Manhattan</a:t>
            </a:r>
            <a:endParaRPr lang="en-US" sz="1050" dirty="0"/>
          </a:p>
        </p:txBody>
      </p:sp>
      <p:sp>
        <p:nvSpPr>
          <p:cNvPr id="28" name="Text 26"/>
          <p:cNvSpPr/>
          <p:nvPr/>
        </p:nvSpPr>
        <p:spPr>
          <a:xfrm>
            <a:off x="5890974"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Midtown</a:t>
            </a:r>
            <a:endParaRPr lang="en-US" sz="1050" dirty="0"/>
          </a:p>
        </p:txBody>
      </p:sp>
      <p:sp>
        <p:nvSpPr>
          <p:cNvPr id="29" name="Text 27"/>
          <p:cNvSpPr/>
          <p:nvPr/>
        </p:nvSpPr>
        <p:spPr>
          <a:xfrm>
            <a:off x="6932295"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40.75356</a:t>
            </a:r>
            <a:endParaRPr lang="en-US" sz="1050" dirty="0"/>
          </a:p>
        </p:txBody>
      </p:sp>
      <p:sp>
        <p:nvSpPr>
          <p:cNvPr id="30" name="Text 28"/>
          <p:cNvSpPr/>
          <p:nvPr/>
        </p:nvSpPr>
        <p:spPr>
          <a:xfrm>
            <a:off x="7973616"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-73.98559</a:t>
            </a:r>
            <a:endParaRPr lang="en-US" sz="1050" dirty="0"/>
          </a:p>
        </p:txBody>
      </p:sp>
      <p:sp>
        <p:nvSpPr>
          <p:cNvPr id="31" name="Text 29"/>
          <p:cNvSpPr/>
          <p:nvPr/>
        </p:nvSpPr>
        <p:spPr>
          <a:xfrm>
            <a:off x="9014936" y="3161943"/>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Entire home/apt</a:t>
            </a:r>
            <a:endParaRPr lang="en-US" sz="1050" dirty="0"/>
          </a:p>
        </p:txBody>
      </p:sp>
      <p:sp>
        <p:nvSpPr>
          <p:cNvPr id="32" name="Text 30"/>
          <p:cNvSpPr/>
          <p:nvPr/>
        </p:nvSpPr>
        <p:spPr>
          <a:xfrm>
            <a:off x="10056257"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240.0</a:t>
            </a:r>
            <a:endParaRPr lang="en-US" sz="1050" dirty="0"/>
          </a:p>
        </p:txBody>
      </p:sp>
      <p:sp>
        <p:nvSpPr>
          <p:cNvPr id="33" name="Text 31"/>
          <p:cNvSpPr/>
          <p:nvPr/>
        </p:nvSpPr>
        <p:spPr>
          <a:xfrm>
            <a:off x="11097577"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0.26</a:t>
            </a:r>
            <a:endParaRPr lang="en-US" sz="1050" dirty="0"/>
          </a:p>
        </p:txBody>
      </p:sp>
      <p:sp>
        <p:nvSpPr>
          <p:cNvPr id="34" name="Text 32"/>
          <p:cNvSpPr/>
          <p:nvPr/>
        </p:nvSpPr>
        <p:spPr>
          <a:xfrm>
            <a:off x="12138898" y="31619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a:t>
            </a:r>
            <a:endParaRPr lang="en-US" sz="1050" dirty="0"/>
          </a:p>
        </p:txBody>
      </p:sp>
      <p:sp>
        <p:nvSpPr>
          <p:cNvPr id="35" name="Text 33"/>
          <p:cNvSpPr/>
          <p:nvPr/>
        </p:nvSpPr>
        <p:spPr>
          <a:xfrm>
            <a:off x="13180219" y="3161943"/>
            <a:ext cx="770334" cy="213717"/>
          </a:xfrm>
          <a:prstGeom prst="rect">
            <a:avLst/>
          </a:prstGeom>
          <a:noFill/>
          <a:ln/>
        </p:spPr>
        <p:txBody>
          <a:bodyPr wrap="none" lIns="0" tIns="0" rIns="0" bIns="0" rtlCol="0" anchor="t"/>
          <a:lstStyle/>
          <a:p>
            <a:pPr marL="0" indent="0" algn="l">
              <a:lnSpc>
                <a:spcPts val="1650"/>
              </a:lnSpc>
              <a:buNone/>
            </a:pPr>
            <a:endParaRPr lang="en-US" sz="1050" dirty="0"/>
          </a:p>
        </p:txBody>
      </p:sp>
      <p:sp>
        <p:nvSpPr>
          <p:cNvPr id="36" name="Shape 34"/>
          <p:cNvSpPr/>
          <p:nvPr/>
        </p:nvSpPr>
        <p:spPr>
          <a:xfrm>
            <a:off x="542092" y="4318278"/>
            <a:ext cx="13542050" cy="1244084"/>
          </a:xfrm>
          <a:prstGeom prst="rect">
            <a:avLst/>
          </a:prstGeom>
          <a:solidFill>
            <a:srgbClr val="FFFFFF">
              <a:alpha val="4000"/>
            </a:srgbClr>
          </a:solidFill>
          <a:ln/>
        </p:spPr>
        <p:txBody>
          <a:bodyPr/>
          <a:lstStyle/>
          <a:p>
            <a:endParaRPr lang="en-IN"/>
          </a:p>
        </p:txBody>
      </p:sp>
      <p:sp>
        <p:nvSpPr>
          <p:cNvPr id="37" name="Text 35"/>
          <p:cNvSpPr/>
          <p:nvPr/>
        </p:nvSpPr>
        <p:spPr>
          <a:xfrm>
            <a:off x="680561" y="4406027"/>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5136.0</a:t>
            </a:r>
            <a:endParaRPr lang="en-US" sz="1050" dirty="0"/>
          </a:p>
        </p:txBody>
      </p:sp>
      <p:sp>
        <p:nvSpPr>
          <p:cNvPr id="38" name="Text 36"/>
          <p:cNvSpPr/>
          <p:nvPr/>
        </p:nvSpPr>
        <p:spPr>
          <a:xfrm>
            <a:off x="1725692" y="4406027"/>
            <a:ext cx="766524" cy="1068586"/>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Spacious Family Friendly Duplex w/ Patio + Yard</a:t>
            </a:r>
            <a:endParaRPr lang="en-US" sz="1050" dirty="0"/>
          </a:p>
        </p:txBody>
      </p:sp>
      <p:sp>
        <p:nvSpPr>
          <p:cNvPr id="39" name="Text 37"/>
          <p:cNvSpPr/>
          <p:nvPr/>
        </p:nvSpPr>
        <p:spPr>
          <a:xfrm>
            <a:off x="2767013"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7378</a:t>
            </a:r>
            <a:endParaRPr lang="en-US" sz="1050" dirty="0"/>
          </a:p>
        </p:txBody>
      </p:sp>
      <p:sp>
        <p:nvSpPr>
          <p:cNvPr id="40" name="Text 38"/>
          <p:cNvSpPr/>
          <p:nvPr/>
        </p:nvSpPr>
        <p:spPr>
          <a:xfrm>
            <a:off x="3808333"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Rebecca</a:t>
            </a:r>
            <a:endParaRPr lang="en-US" sz="1050" dirty="0"/>
          </a:p>
        </p:txBody>
      </p:sp>
      <p:sp>
        <p:nvSpPr>
          <p:cNvPr id="41" name="Text 39"/>
          <p:cNvSpPr/>
          <p:nvPr/>
        </p:nvSpPr>
        <p:spPr>
          <a:xfrm>
            <a:off x="4849654"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Brooklyn</a:t>
            </a:r>
            <a:endParaRPr lang="en-US" sz="1050" dirty="0"/>
          </a:p>
        </p:txBody>
      </p:sp>
      <p:sp>
        <p:nvSpPr>
          <p:cNvPr id="42" name="Text 40"/>
          <p:cNvSpPr/>
          <p:nvPr/>
        </p:nvSpPr>
        <p:spPr>
          <a:xfrm>
            <a:off x="5890974"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Sunset Park</a:t>
            </a:r>
            <a:endParaRPr lang="en-US" sz="1050" dirty="0"/>
          </a:p>
        </p:txBody>
      </p:sp>
      <p:sp>
        <p:nvSpPr>
          <p:cNvPr id="43" name="Text 41"/>
          <p:cNvSpPr/>
          <p:nvPr/>
        </p:nvSpPr>
        <p:spPr>
          <a:xfrm>
            <a:off x="6932295"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40.66265</a:t>
            </a:r>
            <a:endParaRPr lang="en-US" sz="1050" dirty="0"/>
          </a:p>
        </p:txBody>
      </p:sp>
      <p:sp>
        <p:nvSpPr>
          <p:cNvPr id="44" name="Text 42"/>
          <p:cNvSpPr/>
          <p:nvPr/>
        </p:nvSpPr>
        <p:spPr>
          <a:xfrm>
            <a:off x="7973616"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-73.99454</a:t>
            </a:r>
            <a:endParaRPr lang="en-US" sz="1050" dirty="0"/>
          </a:p>
        </p:txBody>
      </p:sp>
      <p:sp>
        <p:nvSpPr>
          <p:cNvPr id="45" name="Text 43"/>
          <p:cNvSpPr/>
          <p:nvPr/>
        </p:nvSpPr>
        <p:spPr>
          <a:xfrm>
            <a:off x="9014936" y="4406027"/>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Entire home/apt</a:t>
            </a:r>
            <a:endParaRPr lang="en-US" sz="1050" dirty="0"/>
          </a:p>
        </p:txBody>
      </p:sp>
      <p:sp>
        <p:nvSpPr>
          <p:cNvPr id="46" name="Text 44"/>
          <p:cNvSpPr/>
          <p:nvPr/>
        </p:nvSpPr>
        <p:spPr>
          <a:xfrm>
            <a:off x="10056257"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216.0</a:t>
            </a:r>
            <a:endParaRPr lang="en-US" sz="1050" dirty="0"/>
          </a:p>
        </p:txBody>
      </p:sp>
      <p:sp>
        <p:nvSpPr>
          <p:cNvPr id="47" name="Text 45"/>
          <p:cNvSpPr/>
          <p:nvPr/>
        </p:nvSpPr>
        <p:spPr>
          <a:xfrm>
            <a:off x="11097577"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0.03</a:t>
            </a:r>
            <a:endParaRPr lang="en-US" sz="1050" dirty="0"/>
          </a:p>
        </p:txBody>
      </p:sp>
      <p:sp>
        <p:nvSpPr>
          <p:cNvPr id="48" name="Text 46"/>
          <p:cNvSpPr/>
          <p:nvPr/>
        </p:nvSpPr>
        <p:spPr>
          <a:xfrm>
            <a:off x="12138898" y="4406027"/>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a:t>
            </a:r>
            <a:endParaRPr lang="en-US" sz="1050" dirty="0"/>
          </a:p>
        </p:txBody>
      </p:sp>
      <p:sp>
        <p:nvSpPr>
          <p:cNvPr id="49" name="Text 47"/>
          <p:cNvSpPr/>
          <p:nvPr/>
        </p:nvSpPr>
        <p:spPr>
          <a:xfrm>
            <a:off x="13180219" y="4406027"/>
            <a:ext cx="770334" cy="213717"/>
          </a:xfrm>
          <a:prstGeom prst="rect">
            <a:avLst/>
          </a:prstGeom>
          <a:noFill/>
          <a:ln/>
        </p:spPr>
        <p:txBody>
          <a:bodyPr wrap="none" lIns="0" tIns="0" rIns="0" bIns="0" rtlCol="0" anchor="t"/>
          <a:lstStyle/>
          <a:p>
            <a:pPr marL="0" indent="0" algn="l">
              <a:lnSpc>
                <a:spcPts val="1650"/>
              </a:lnSpc>
              <a:buNone/>
            </a:pPr>
            <a:endParaRPr lang="en-US" sz="1050" dirty="0"/>
          </a:p>
        </p:txBody>
      </p:sp>
      <p:sp>
        <p:nvSpPr>
          <p:cNvPr id="50" name="Shape 48"/>
          <p:cNvSpPr/>
          <p:nvPr/>
        </p:nvSpPr>
        <p:spPr>
          <a:xfrm>
            <a:off x="542092" y="5562362"/>
            <a:ext cx="13542050" cy="602933"/>
          </a:xfrm>
          <a:prstGeom prst="rect">
            <a:avLst/>
          </a:prstGeom>
          <a:solidFill>
            <a:srgbClr val="000000">
              <a:alpha val="4000"/>
            </a:srgbClr>
          </a:solidFill>
          <a:ln/>
        </p:spPr>
        <p:txBody>
          <a:bodyPr/>
          <a:lstStyle/>
          <a:p>
            <a:endParaRPr lang="en-IN"/>
          </a:p>
        </p:txBody>
      </p:sp>
      <p:sp>
        <p:nvSpPr>
          <p:cNvPr id="51" name="Text 49"/>
          <p:cNvSpPr/>
          <p:nvPr/>
        </p:nvSpPr>
        <p:spPr>
          <a:xfrm>
            <a:off x="680561" y="5650111"/>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37015</a:t>
            </a:r>
            <a:endParaRPr lang="en-US" sz="1050" dirty="0"/>
          </a:p>
        </p:txBody>
      </p:sp>
      <p:sp>
        <p:nvSpPr>
          <p:cNvPr id="52" name="Text 50"/>
          <p:cNvSpPr/>
          <p:nvPr/>
        </p:nvSpPr>
        <p:spPr>
          <a:xfrm>
            <a:off x="1725692" y="5650111"/>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1.410270e+18</a:t>
            </a:r>
            <a:endParaRPr lang="en-US" sz="1050" dirty="0"/>
          </a:p>
        </p:txBody>
      </p:sp>
      <p:sp>
        <p:nvSpPr>
          <p:cNvPr id="53" name="Text 51"/>
          <p:cNvSpPr/>
          <p:nvPr/>
        </p:nvSpPr>
        <p:spPr>
          <a:xfrm>
            <a:off x="2767013" y="5650111"/>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Amazing view Room</a:t>
            </a:r>
            <a:endParaRPr lang="en-US" sz="1050" dirty="0"/>
          </a:p>
        </p:txBody>
      </p:sp>
      <p:sp>
        <p:nvSpPr>
          <p:cNvPr id="54" name="Text 52"/>
          <p:cNvSpPr/>
          <p:nvPr/>
        </p:nvSpPr>
        <p:spPr>
          <a:xfrm>
            <a:off x="3808333"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493623509</a:t>
            </a:r>
            <a:endParaRPr lang="en-US" sz="1050" dirty="0"/>
          </a:p>
        </p:txBody>
      </p:sp>
      <p:sp>
        <p:nvSpPr>
          <p:cNvPr id="55" name="Text 53"/>
          <p:cNvSpPr/>
          <p:nvPr/>
        </p:nvSpPr>
        <p:spPr>
          <a:xfrm>
            <a:off x="4849654"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Ramiro</a:t>
            </a:r>
            <a:endParaRPr lang="en-US" sz="1050" dirty="0"/>
          </a:p>
        </p:txBody>
      </p:sp>
      <p:sp>
        <p:nvSpPr>
          <p:cNvPr id="56" name="Text 54"/>
          <p:cNvSpPr/>
          <p:nvPr/>
        </p:nvSpPr>
        <p:spPr>
          <a:xfrm>
            <a:off x="5890974"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Manhattan</a:t>
            </a:r>
            <a:endParaRPr lang="en-US" sz="1050" dirty="0"/>
          </a:p>
        </p:txBody>
      </p:sp>
      <p:sp>
        <p:nvSpPr>
          <p:cNvPr id="57" name="Text 55"/>
          <p:cNvSpPr/>
          <p:nvPr/>
        </p:nvSpPr>
        <p:spPr>
          <a:xfrm>
            <a:off x="6932295" y="5650111"/>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Hell's Kitchen</a:t>
            </a:r>
            <a:endParaRPr lang="en-US" sz="1050" dirty="0"/>
          </a:p>
        </p:txBody>
      </p:sp>
      <p:sp>
        <p:nvSpPr>
          <p:cNvPr id="58" name="Text 56"/>
          <p:cNvSpPr/>
          <p:nvPr/>
        </p:nvSpPr>
        <p:spPr>
          <a:xfrm>
            <a:off x="7973616"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40.763070</a:t>
            </a:r>
            <a:endParaRPr lang="en-US" sz="1050" dirty="0"/>
          </a:p>
        </p:txBody>
      </p:sp>
      <p:sp>
        <p:nvSpPr>
          <p:cNvPr id="59" name="Text 57"/>
          <p:cNvSpPr/>
          <p:nvPr/>
        </p:nvSpPr>
        <p:spPr>
          <a:xfrm>
            <a:off x="9014936"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-73.987230</a:t>
            </a:r>
            <a:endParaRPr lang="en-US" sz="1050" dirty="0"/>
          </a:p>
        </p:txBody>
      </p:sp>
      <p:sp>
        <p:nvSpPr>
          <p:cNvPr id="60" name="Text 58"/>
          <p:cNvSpPr/>
          <p:nvPr/>
        </p:nvSpPr>
        <p:spPr>
          <a:xfrm>
            <a:off x="10056257"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Private room</a:t>
            </a:r>
            <a:endParaRPr lang="en-US" sz="1050" dirty="0"/>
          </a:p>
        </p:txBody>
      </p:sp>
      <p:sp>
        <p:nvSpPr>
          <p:cNvPr id="61" name="Text 59"/>
          <p:cNvSpPr/>
          <p:nvPr/>
        </p:nvSpPr>
        <p:spPr>
          <a:xfrm>
            <a:off x="11097577"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125.0</a:t>
            </a:r>
            <a:endParaRPr lang="en-US" sz="1050" dirty="0"/>
          </a:p>
        </p:txBody>
      </p:sp>
      <p:sp>
        <p:nvSpPr>
          <p:cNvPr id="62" name="Text 60"/>
          <p:cNvSpPr/>
          <p:nvPr/>
        </p:nvSpPr>
        <p:spPr>
          <a:xfrm>
            <a:off x="12138898" y="5650111"/>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0.0</a:t>
            </a:r>
            <a:endParaRPr lang="en-US" sz="1050" dirty="0"/>
          </a:p>
        </p:txBody>
      </p:sp>
      <p:sp>
        <p:nvSpPr>
          <p:cNvPr id="63" name="Text 61"/>
          <p:cNvSpPr/>
          <p:nvPr/>
        </p:nvSpPr>
        <p:spPr>
          <a:xfrm>
            <a:off x="13180219" y="5650111"/>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a:t>
            </a:r>
            <a:endParaRPr lang="en-US" sz="1050" dirty="0"/>
          </a:p>
        </p:txBody>
      </p:sp>
      <p:sp>
        <p:nvSpPr>
          <p:cNvPr id="64" name="Shape 62"/>
          <p:cNvSpPr/>
          <p:nvPr/>
        </p:nvSpPr>
        <p:spPr>
          <a:xfrm>
            <a:off x="542092" y="6165294"/>
            <a:ext cx="13542050" cy="602933"/>
          </a:xfrm>
          <a:prstGeom prst="rect">
            <a:avLst/>
          </a:prstGeom>
          <a:solidFill>
            <a:srgbClr val="FFFFFF">
              <a:alpha val="4000"/>
            </a:srgbClr>
          </a:solidFill>
          <a:ln/>
        </p:spPr>
        <p:txBody>
          <a:bodyPr/>
          <a:lstStyle/>
          <a:p>
            <a:endParaRPr lang="en-IN"/>
          </a:p>
        </p:txBody>
      </p:sp>
      <p:sp>
        <p:nvSpPr>
          <p:cNvPr id="65" name="Text 63"/>
          <p:cNvSpPr/>
          <p:nvPr/>
        </p:nvSpPr>
        <p:spPr>
          <a:xfrm>
            <a:off x="680561" y="6253043"/>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37016</a:t>
            </a:r>
            <a:endParaRPr lang="en-US" sz="1050" dirty="0"/>
          </a:p>
        </p:txBody>
      </p:sp>
      <p:sp>
        <p:nvSpPr>
          <p:cNvPr id="66" name="Text 64"/>
          <p:cNvSpPr/>
          <p:nvPr/>
        </p:nvSpPr>
        <p:spPr>
          <a:xfrm>
            <a:off x="1725692" y="6253043"/>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1.410290e+18</a:t>
            </a:r>
            <a:endParaRPr lang="en-US" sz="1050" dirty="0"/>
          </a:p>
        </p:txBody>
      </p:sp>
      <p:sp>
        <p:nvSpPr>
          <p:cNvPr id="67" name="Text 65"/>
          <p:cNvSpPr/>
          <p:nvPr/>
        </p:nvSpPr>
        <p:spPr>
          <a:xfrm>
            <a:off x="2767013" y="6253043"/>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bedrooms apt. Great</a:t>
            </a:r>
            <a:endParaRPr lang="en-US" sz="1050" dirty="0"/>
          </a:p>
        </p:txBody>
      </p:sp>
      <p:sp>
        <p:nvSpPr>
          <p:cNvPr id="68" name="Text 66"/>
          <p:cNvSpPr/>
          <p:nvPr/>
        </p:nvSpPr>
        <p:spPr>
          <a:xfrm>
            <a:off x="3808333"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493623509</a:t>
            </a:r>
            <a:endParaRPr lang="en-US" sz="1050" dirty="0"/>
          </a:p>
        </p:txBody>
      </p:sp>
      <p:sp>
        <p:nvSpPr>
          <p:cNvPr id="69" name="Text 67"/>
          <p:cNvSpPr/>
          <p:nvPr/>
        </p:nvSpPr>
        <p:spPr>
          <a:xfrm>
            <a:off x="4849654"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Ramiro</a:t>
            </a:r>
            <a:endParaRPr lang="en-US" sz="1050" dirty="0"/>
          </a:p>
        </p:txBody>
      </p:sp>
      <p:sp>
        <p:nvSpPr>
          <p:cNvPr id="70" name="Text 68"/>
          <p:cNvSpPr/>
          <p:nvPr/>
        </p:nvSpPr>
        <p:spPr>
          <a:xfrm>
            <a:off x="5890974"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Manhattan</a:t>
            </a:r>
            <a:endParaRPr lang="en-US" sz="1050" dirty="0"/>
          </a:p>
        </p:txBody>
      </p:sp>
      <p:sp>
        <p:nvSpPr>
          <p:cNvPr id="71" name="Text 69"/>
          <p:cNvSpPr/>
          <p:nvPr/>
        </p:nvSpPr>
        <p:spPr>
          <a:xfrm>
            <a:off x="6932295" y="6253043"/>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Hell's Kitchen</a:t>
            </a:r>
            <a:endParaRPr lang="en-US" sz="1050" dirty="0"/>
          </a:p>
        </p:txBody>
      </p:sp>
      <p:sp>
        <p:nvSpPr>
          <p:cNvPr id="72" name="Text 70"/>
          <p:cNvSpPr/>
          <p:nvPr/>
        </p:nvSpPr>
        <p:spPr>
          <a:xfrm>
            <a:off x="7973616"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40.763120</a:t>
            </a:r>
            <a:endParaRPr lang="en-US" sz="1050" dirty="0"/>
          </a:p>
        </p:txBody>
      </p:sp>
      <p:sp>
        <p:nvSpPr>
          <p:cNvPr id="73" name="Text 71"/>
          <p:cNvSpPr/>
          <p:nvPr/>
        </p:nvSpPr>
        <p:spPr>
          <a:xfrm>
            <a:off x="9014936"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-73.987430</a:t>
            </a:r>
            <a:endParaRPr lang="en-US" sz="1050" dirty="0"/>
          </a:p>
        </p:txBody>
      </p:sp>
      <p:sp>
        <p:nvSpPr>
          <p:cNvPr id="74" name="Text 72"/>
          <p:cNvSpPr/>
          <p:nvPr/>
        </p:nvSpPr>
        <p:spPr>
          <a:xfrm>
            <a:off x="10056257" y="6253043"/>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Entire home/apt</a:t>
            </a:r>
            <a:endParaRPr lang="en-US" sz="1050" dirty="0"/>
          </a:p>
        </p:txBody>
      </p:sp>
      <p:sp>
        <p:nvSpPr>
          <p:cNvPr id="75" name="Text 73"/>
          <p:cNvSpPr/>
          <p:nvPr/>
        </p:nvSpPr>
        <p:spPr>
          <a:xfrm>
            <a:off x="11097577"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226.0</a:t>
            </a:r>
            <a:endParaRPr lang="en-US" sz="1050" dirty="0"/>
          </a:p>
        </p:txBody>
      </p:sp>
      <p:sp>
        <p:nvSpPr>
          <p:cNvPr id="76" name="Text 74"/>
          <p:cNvSpPr/>
          <p:nvPr/>
        </p:nvSpPr>
        <p:spPr>
          <a:xfrm>
            <a:off x="12138898" y="6253043"/>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0.0</a:t>
            </a:r>
            <a:endParaRPr lang="en-US" sz="1050" dirty="0"/>
          </a:p>
        </p:txBody>
      </p:sp>
      <p:sp>
        <p:nvSpPr>
          <p:cNvPr id="77" name="Text 75"/>
          <p:cNvSpPr/>
          <p:nvPr/>
        </p:nvSpPr>
        <p:spPr>
          <a:xfrm>
            <a:off x="13180219" y="6253043"/>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a:t>
            </a:r>
            <a:endParaRPr lang="en-US" sz="1050" dirty="0"/>
          </a:p>
        </p:txBody>
      </p:sp>
      <p:sp>
        <p:nvSpPr>
          <p:cNvPr id="78" name="Shape 76"/>
          <p:cNvSpPr/>
          <p:nvPr/>
        </p:nvSpPr>
        <p:spPr>
          <a:xfrm>
            <a:off x="542092" y="6768227"/>
            <a:ext cx="13542050" cy="816650"/>
          </a:xfrm>
          <a:prstGeom prst="rect">
            <a:avLst/>
          </a:prstGeom>
          <a:solidFill>
            <a:srgbClr val="000000">
              <a:alpha val="4000"/>
            </a:srgbClr>
          </a:solidFill>
          <a:ln/>
        </p:spPr>
        <p:txBody>
          <a:bodyPr/>
          <a:lstStyle/>
          <a:p>
            <a:endParaRPr lang="en-IN"/>
          </a:p>
        </p:txBody>
      </p:sp>
      <p:sp>
        <p:nvSpPr>
          <p:cNvPr id="79" name="Text 77"/>
          <p:cNvSpPr/>
          <p:nvPr/>
        </p:nvSpPr>
        <p:spPr>
          <a:xfrm>
            <a:off x="680561" y="6855976"/>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37017</a:t>
            </a:r>
            <a:endParaRPr lang="en-US" sz="1050" dirty="0"/>
          </a:p>
        </p:txBody>
      </p:sp>
      <p:sp>
        <p:nvSpPr>
          <p:cNvPr id="80" name="Text 78"/>
          <p:cNvSpPr/>
          <p:nvPr/>
        </p:nvSpPr>
        <p:spPr>
          <a:xfrm>
            <a:off x="1725692" y="6855976"/>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1.410300e+18</a:t>
            </a:r>
            <a:endParaRPr lang="en-US" sz="1050" dirty="0"/>
          </a:p>
        </p:txBody>
      </p:sp>
      <p:sp>
        <p:nvSpPr>
          <p:cNvPr id="81" name="Text 79"/>
          <p:cNvSpPr/>
          <p:nvPr/>
        </p:nvSpPr>
        <p:spPr>
          <a:xfrm>
            <a:off x="2767013" y="6855976"/>
            <a:ext cx="766524" cy="641152"/>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Beautiful large studio in</a:t>
            </a:r>
            <a:endParaRPr lang="en-US" sz="1050" dirty="0"/>
          </a:p>
        </p:txBody>
      </p:sp>
      <p:sp>
        <p:nvSpPr>
          <p:cNvPr id="82" name="Text 80"/>
          <p:cNvSpPr/>
          <p:nvPr/>
        </p:nvSpPr>
        <p:spPr>
          <a:xfrm>
            <a:off x="3808333"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14598000</a:t>
            </a:r>
            <a:endParaRPr lang="en-US" sz="1050" dirty="0"/>
          </a:p>
        </p:txBody>
      </p:sp>
      <p:sp>
        <p:nvSpPr>
          <p:cNvPr id="83" name="Text 81"/>
          <p:cNvSpPr/>
          <p:nvPr/>
        </p:nvSpPr>
        <p:spPr>
          <a:xfrm>
            <a:off x="4849654"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Daniel</a:t>
            </a:r>
            <a:endParaRPr lang="en-US" sz="1050" dirty="0"/>
          </a:p>
        </p:txBody>
      </p:sp>
      <p:sp>
        <p:nvSpPr>
          <p:cNvPr id="84" name="Text 82"/>
          <p:cNvSpPr/>
          <p:nvPr/>
        </p:nvSpPr>
        <p:spPr>
          <a:xfrm>
            <a:off x="5890974"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Manhattan</a:t>
            </a:r>
            <a:endParaRPr lang="en-US" sz="1050" dirty="0"/>
          </a:p>
        </p:txBody>
      </p:sp>
      <p:sp>
        <p:nvSpPr>
          <p:cNvPr id="85" name="Text 83"/>
          <p:cNvSpPr/>
          <p:nvPr/>
        </p:nvSpPr>
        <p:spPr>
          <a:xfrm>
            <a:off x="6932295" y="6855976"/>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Hell's Kitchen</a:t>
            </a:r>
            <a:endParaRPr lang="en-US" sz="1050" dirty="0"/>
          </a:p>
        </p:txBody>
      </p:sp>
      <p:sp>
        <p:nvSpPr>
          <p:cNvPr id="86" name="Text 84"/>
          <p:cNvSpPr/>
          <p:nvPr/>
        </p:nvSpPr>
        <p:spPr>
          <a:xfrm>
            <a:off x="7973616"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40.754236</a:t>
            </a:r>
            <a:endParaRPr lang="en-US" sz="1050" dirty="0"/>
          </a:p>
        </p:txBody>
      </p:sp>
      <p:sp>
        <p:nvSpPr>
          <p:cNvPr id="87" name="Text 85"/>
          <p:cNvSpPr/>
          <p:nvPr/>
        </p:nvSpPr>
        <p:spPr>
          <a:xfrm>
            <a:off x="9014936"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-73.997471</a:t>
            </a:r>
            <a:endParaRPr lang="en-US" sz="1050" dirty="0"/>
          </a:p>
        </p:txBody>
      </p:sp>
      <p:sp>
        <p:nvSpPr>
          <p:cNvPr id="88" name="Text 86"/>
          <p:cNvSpPr/>
          <p:nvPr/>
        </p:nvSpPr>
        <p:spPr>
          <a:xfrm>
            <a:off x="10056257" y="6855976"/>
            <a:ext cx="766524" cy="427434"/>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Entire home/apt</a:t>
            </a:r>
            <a:endParaRPr lang="en-US" sz="1050" dirty="0"/>
          </a:p>
        </p:txBody>
      </p:sp>
      <p:sp>
        <p:nvSpPr>
          <p:cNvPr id="89" name="Text 87"/>
          <p:cNvSpPr/>
          <p:nvPr/>
        </p:nvSpPr>
        <p:spPr>
          <a:xfrm>
            <a:off x="11097577"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150.0</a:t>
            </a:r>
            <a:endParaRPr lang="en-US" sz="1050" dirty="0"/>
          </a:p>
        </p:txBody>
      </p:sp>
      <p:sp>
        <p:nvSpPr>
          <p:cNvPr id="90" name="Text 88"/>
          <p:cNvSpPr/>
          <p:nvPr/>
        </p:nvSpPr>
        <p:spPr>
          <a:xfrm>
            <a:off x="12138898" y="6855976"/>
            <a:ext cx="76652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0.0</a:t>
            </a:r>
            <a:endParaRPr lang="en-US" sz="1050" dirty="0"/>
          </a:p>
        </p:txBody>
      </p:sp>
      <p:sp>
        <p:nvSpPr>
          <p:cNvPr id="91" name="Text 89"/>
          <p:cNvSpPr/>
          <p:nvPr/>
        </p:nvSpPr>
        <p:spPr>
          <a:xfrm>
            <a:off x="13180219" y="6855976"/>
            <a:ext cx="770334" cy="213717"/>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1</a:t>
            </a:r>
            <a:endParaRPr lang="en-US" sz="1050" dirty="0"/>
          </a:p>
        </p:txBody>
      </p:sp>
    </p:spTree>
    <p:extLst>
      <p:ext uri="{BB962C8B-B14F-4D97-AF65-F5344CB8AC3E}">
        <p14:creationId xmlns:p14="http://schemas.microsoft.com/office/powerpoint/2010/main" val="375046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018353"/>
            <a:ext cx="7056358"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Exploratory Data Analysis (EDA)</a:t>
            </a:r>
            <a:endParaRPr lang="en-US" sz="3900" dirty="0"/>
          </a:p>
        </p:txBody>
      </p:sp>
      <p:sp>
        <p:nvSpPr>
          <p:cNvPr id="3" name="Text 1"/>
          <p:cNvSpPr/>
          <p:nvPr/>
        </p:nvSpPr>
        <p:spPr>
          <a:xfrm>
            <a:off x="793790" y="403526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Our exploratory data analysis focuses on key aspects of the dataset to reveal patterns and insights. We investigate pricing trends, listing popularity, and host performance to understand the dynamics of the rental market.</a:t>
            </a:r>
            <a:endParaRPr lang="en-US" sz="1550" dirty="0"/>
          </a:p>
        </p:txBody>
      </p:sp>
      <p:sp>
        <p:nvSpPr>
          <p:cNvPr id="4" name="Text 2"/>
          <p:cNvSpPr/>
          <p:nvPr/>
        </p:nvSpPr>
        <p:spPr>
          <a:xfrm>
            <a:off x="793790" y="489358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This section highlights the most expensive and cheapest neighborhoods, along with listings that have garnered the most reviews.</a:t>
            </a:r>
            <a:endParaRPr lang="en-US" sz="1550" dirty="0"/>
          </a:p>
        </p:txBody>
      </p:sp>
    </p:spTree>
    <p:extLst>
      <p:ext uri="{BB962C8B-B14F-4D97-AF65-F5344CB8AC3E}">
        <p14:creationId xmlns:p14="http://schemas.microsoft.com/office/powerpoint/2010/main" val="15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16994"/>
            <a:ext cx="10743009"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Key Findings: Neighborhood Pricing &amp; Popularity</a:t>
            </a:r>
            <a:endParaRPr lang="en-US" sz="3900" dirty="0"/>
          </a:p>
        </p:txBody>
      </p:sp>
      <p:sp>
        <p:nvSpPr>
          <p:cNvPr id="3" name="Shape 1"/>
          <p:cNvSpPr/>
          <p:nvPr/>
        </p:nvSpPr>
        <p:spPr>
          <a:xfrm>
            <a:off x="793790" y="3534728"/>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868204" y="3571935"/>
            <a:ext cx="297656" cy="372070"/>
          </a:xfrm>
          <a:prstGeom prst="rect">
            <a:avLst/>
          </a:prstGeom>
        </p:spPr>
      </p:pic>
      <p:sp>
        <p:nvSpPr>
          <p:cNvPr id="5" name="Text 2"/>
          <p:cNvSpPr/>
          <p:nvPr/>
        </p:nvSpPr>
        <p:spPr>
          <a:xfrm>
            <a:off x="1438632" y="3602950"/>
            <a:ext cx="3537347" cy="620316"/>
          </a:xfrm>
          <a:prstGeom prst="rect">
            <a:avLst/>
          </a:prstGeom>
          <a:noFill/>
          <a:ln/>
        </p:spPr>
        <p:txBody>
          <a:bodyPr wrap="squar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Top 5 Expensive Neighbourhoods</a:t>
            </a:r>
            <a:endParaRPr lang="en-US" sz="1950" dirty="0"/>
          </a:p>
        </p:txBody>
      </p:sp>
      <p:sp>
        <p:nvSpPr>
          <p:cNvPr id="6" name="Text 3"/>
          <p:cNvSpPr/>
          <p:nvPr/>
        </p:nvSpPr>
        <p:spPr>
          <a:xfrm>
            <a:off x="1438632" y="4342328"/>
            <a:ext cx="3537347"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Manhattan consistently holds the highest average prices for Airbnb accommodations, reflecting its prime location and demand.</a:t>
            </a:r>
            <a:endParaRPr lang="en-US" sz="1550" dirty="0"/>
          </a:p>
        </p:txBody>
      </p:sp>
      <p:sp>
        <p:nvSpPr>
          <p:cNvPr id="7" name="Shape 4"/>
          <p:cNvSpPr/>
          <p:nvPr/>
        </p:nvSpPr>
        <p:spPr>
          <a:xfrm>
            <a:off x="5223986" y="3534728"/>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pic>
        <p:nvPicPr>
          <p:cNvPr id="8" name="Image 1" descr="preencoded.png"/>
          <p:cNvPicPr>
            <a:picLocks noChangeAspect="1"/>
          </p:cNvPicPr>
          <p:nvPr/>
        </p:nvPicPr>
        <p:blipFill>
          <a:blip r:embed="rId4"/>
          <a:stretch>
            <a:fillRect/>
          </a:stretch>
        </p:blipFill>
        <p:spPr>
          <a:xfrm>
            <a:off x="5298400" y="3571935"/>
            <a:ext cx="297656" cy="372070"/>
          </a:xfrm>
          <a:prstGeom prst="rect">
            <a:avLst/>
          </a:prstGeom>
        </p:spPr>
      </p:pic>
      <p:sp>
        <p:nvSpPr>
          <p:cNvPr id="9" name="Text 5"/>
          <p:cNvSpPr/>
          <p:nvPr/>
        </p:nvSpPr>
        <p:spPr>
          <a:xfrm>
            <a:off x="5868829" y="3602950"/>
            <a:ext cx="2815233"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Cheapest Neighborhoods</a:t>
            </a:r>
            <a:endParaRPr lang="en-US" sz="1950" dirty="0"/>
          </a:p>
        </p:txBody>
      </p:sp>
      <p:sp>
        <p:nvSpPr>
          <p:cNvPr id="10" name="Text 6"/>
          <p:cNvSpPr/>
          <p:nvPr/>
        </p:nvSpPr>
        <p:spPr>
          <a:xfrm>
            <a:off x="5868829" y="4032171"/>
            <a:ext cx="3537466"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Bronx and Staten Island offer more budget-friendly options, with the lowest average prices across the boroughs.</a:t>
            </a:r>
            <a:endParaRPr lang="en-US" sz="1550" dirty="0"/>
          </a:p>
        </p:txBody>
      </p:sp>
      <p:sp>
        <p:nvSpPr>
          <p:cNvPr id="11" name="Shape 7"/>
          <p:cNvSpPr/>
          <p:nvPr/>
        </p:nvSpPr>
        <p:spPr>
          <a:xfrm>
            <a:off x="9654302" y="3534728"/>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pic>
        <p:nvPicPr>
          <p:cNvPr id="12" name="Image 2" descr="preencoded.png"/>
          <p:cNvPicPr>
            <a:picLocks noChangeAspect="1"/>
          </p:cNvPicPr>
          <p:nvPr/>
        </p:nvPicPr>
        <p:blipFill>
          <a:blip r:embed="rId5"/>
          <a:stretch>
            <a:fillRect/>
          </a:stretch>
        </p:blipFill>
        <p:spPr>
          <a:xfrm>
            <a:off x="9728716" y="3571935"/>
            <a:ext cx="297656" cy="372070"/>
          </a:xfrm>
          <a:prstGeom prst="rect">
            <a:avLst/>
          </a:prstGeom>
        </p:spPr>
      </p:pic>
      <p:sp>
        <p:nvSpPr>
          <p:cNvPr id="13" name="Text 8"/>
          <p:cNvSpPr/>
          <p:nvPr/>
        </p:nvSpPr>
        <p:spPr>
          <a:xfrm>
            <a:off x="10299144" y="3602950"/>
            <a:ext cx="2631162"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Most Reviewed Listings</a:t>
            </a:r>
            <a:endParaRPr lang="en-US" sz="1950" dirty="0"/>
          </a:p>
        </p:txBody>
      </p:sp>
      <p:sp>
        <p:nvSpPr>
          <p:cNvPr id="14" name="Text 9"/>
          <p:cNvSpPr/>
          <p:nvPr/>
        </p:nvSpPr>
        <p:spPr>
          <a:xfrm>
            <a:off x="10299144" y="4032171"/>
            <a:ext cx="3537466"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Listings in Chelsea, Lower East Side, East Village, and Chinatown show the highest number of reviews, indicating their popularity among guests.</a:t>
            </a:r>
            <a:endParaRPr lang="en-US" sz="1550" dirty="0"/>
          </a:p>
        </p:txBody>
      </p:sp>
    </p:spTree>
    <p:extLst>
      <p:ext uri="{BB962C8B-B14F-4D97-AF65-F5344CB8AC3E}">
        <p14:creationId xmlns:p14="http://schemas.microsoft.com/office/powerpoint/2010/main" val="61589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80480"/>
            <a:ext cx="5263515"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Most Reviewed Listings</a:t>
            </a:r>
            <a:endParaRPr lang="en-US" sz="3900" dirty="0"/>
          </a:p>
        </p:txBody>
      </p:sp>
      <p:sp>
        <p:nvSpPr>
          <p:cNvPr id="3" name="Text 1"/>
          <p:cNvSpPr/>
          <p:nvPr/>
        </p:nvSpPr>
        <p:spPr>
          <a:xfrm>
            <a:off x="793790" y="199739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Listings with the highest number of reviews indicate significant popularity and guest engagement. These neighborhoods are highly sought after by visitors.</a:t>
            </a:r>
            <a:endParaRPr lang="en-US" sz="1550" dirty="0"/>
          </a:p>
        </p:txBody>
      </p:sp>
      <p:sp>
        <p:nvSpPr>
          <p:cNvPr id="4" name="Shape 2"/>
          <p:cNvSpPr/>
          <p:nvPr/>
        </p:nvSpPr>
        <p:spPr>
          <a:xfrm>
            <a:off x="793790" y="2855714"/>
            <a:ext cx="13042821" cy="4393287"/>
          </a:xfrm>
          <a:prstGeom prst="roundRect">
            <a:avLst>
              <a:gd name="adj" fmla="val 1897"/>
            </a:avLst>
          </a:prstGeom>
          <a:noFill/>
          <a:ln w="7620">
            <a:solidFill>
              <a:srgbClr val="FFFFFF">
                <a:alpha val="24000"/>
              </a:srgbClr>
            </a:solidFill>
            <a:prstDash val="solid"/>
          </a:ln>
        </p:spPr>
        <p:txBody>
          <a:bodyPr/>
          <a:lstStyle/>
          <a:p>
            <a:endParaRPr lang="en-IN"/>
          </a:p>
        </p:txBody>
      </p:sp>
      <p:sp>
        <p:nvSpPr>
          <p:cNvPr id="5" name="Shape 3"/>
          <p:cNvSpPr/>
          <p:nvPr/>
        </p:nvSpPr>
        <p:spPr>
          <a:xfrm>
            <a:off x="801410" y="2863334"/>
            <a:ext cx="13026271" cy="570905"/>
          </a:xfrm>
          <a:prstGeom prst="rect">
            <a:avLst/>
          </a:prstGeom>
          <a:solidFill>
            <a:srgbClr val="FFFFFF">
              <a:alpha val="4000"/>
            </a:srgbClr>
          </a:solidFill>
          <a:ln/>
        </p:spPr>
        <p:txBody>
          <a:bodyPr/>
          <a:lstStyle/>
          <a:p>
            <a:endParaRPr lang="en-IN"/>
          </a:p>
        </p:txBody>
      </p:sp>
      <p:sp>
        <p:nvSpPr>
          <p:cNvPr id="6" name="Text 4"/>
          <p:cNvSpPr/>
          <p:nvPr/>
        </p:nvSpPr>
        <p:spPr>
          <a:xfrm>
            <a:off x="1001197" y="2990017"/>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name</a:t>
            </a:r>
            <a:endParaRPr lang="en-US" sz="1550" dirty="0"/>
          </a:p>
        </p:txBody>
      </p:sp>
      <p:sp>
        <p:nvSpPr>
          <p:cNvPr id="7" name="Text 5"/>
          <p:cNvSpPr/>
          <p:nvPr/>
        </p:nvSpPr>
        <p:spPr>
          <a:xfrm>
            <a:off x="5346621" y="2990017"/>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number of reviews</a:t>
            </a:r>
            <a:endParaRPr lang="en-US" sz="1550" dirty="0"/>
          </a:p>
        </p:txBody>
      </p:sp>
      <p:sp>
        <p:nvSpPr>
          <p:cNvPr id="8" name="Text 6"/>
          <p:cNvSpPr/>
          <p:nvPr/>
        </p:nvSpPr>
        <p:spPr>
          <a:xfrm>
            <a:off x="9688235" y="2990017"/>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neighbourhood</a:t>
            </a:r>
            <a:endParaRPr lang="en-US" sz="1550" dirty="0"/>
          </a:p>
        </p:txBody>
      </p:sp>
      <p:sp>
        <p:nvSpPr>
          <p:cNvPr id="9" name="Shape 7"/>
          <p:cNvSpPr/>
          <p:nvPr/>
        </p:nvSpPr>
        <p:spPr>
          <a:xfrm>
            <a:off x="801410" y="3434239"/>
            <a:ext cx="13026271" cy="888444"/>
          </a:xfrm>
          <a:prstGeom prst="rect">
            <a:avLst/>
          </a:prstGeom>
          <a:solidFill>
            <a:srgbClr val="000000">
              <a:alpha val="4000"/>
            </a:srgbClr>
          </a:solidFill>
          <a:ln/>
        </p:spPr>
        <p:txBody>
          <a:bodyPr/>
          <a:lstStyle/>
          <a:p>
            <a:endParaRPr lang="en-IN"/>
          </a:p>
        </p:txBody>
      </p:sp>
      <p:sp>
        <p:nvSpPr>
          <p:cNvPr id="10" name="Text 8"/>
          <p:cNvSpPr/>
          <p:nvPr/>
        </p:nvSpPr>
        <p:spPr>
          <a:xfrm>
            <a:off x="1001197" y="3560921"/>
            <a:ext cx="3941088"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Safe and Cozy Hostel Room, 1 person, Manhattan</a:t>
            </a:r>
            <a:endParaRPr lang="en-US" sz="1550" dirty="0"/>
          </a:p>
        </p:txBody>
      </p:sp>
      <p:sp>
        <p:nvSpPr>
          <p:cNvPr id="11" name="Text 9"/>
          <p:cNvSpPr/>
          <p:nvPr/>
        </p:nvSpPr>
        <p:spPr>
          <a:xfrm>
            <a:off x="5346621" y="3560921"/>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3047</a:t>
            </a:r>
            <a:endParaRPr lang="en-US" sz="1550" dirty="0"/>
          </a:p>
        </p:txBody>
      </p:sp>
      <p:sp>
        <p:nvSpPr>
          <p:cNvPr id="12" name="Text 10"/>
          <p:cNvSpPr/>
          <p:nvPr/>
        </p:nvSpPr>
        <p:spPr>
          <a:xfrm>
            <a:off x="9688235" y="3560921"/>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Chelsea</a:t>
            </a:r>
            <a:endParaRPr lang="en-US" sz="1550" dirty="0"/>
          </a:p>
        </p:txBody>
      </p:sp>
      <p:sp>
        <p:nvSpPr>
          <p:cNvPr id="13" name="Shape 11"/>
          <p:cNvSpPr/>
          <p:nvPr/>
        </p:nvSpPr>
        <p:spPr>
          <a:xfrm>
            <a:off x="801410" y="4322683"/>
            <a:ext cx="13026271" cy="570905"/>
          </a:xfrm>
          <a:prstGeom prst="rect">
            <a:avLst/>
          </a:prstGeom>
          <a:solidFill>
            <a:srgbClr val="FFFFFF">
              <a:alpha val="4000"/>
            </a:srgbClr>
          </a:solidFill>
          <a:ln/>
        </p:spPr>
        <p:txBody>
          <a:bodyPr/>
          <a:lstStyle/>
          <a:p>
            <a:endParaRPr lang="en-IN"/>
          </a:p>
        </p:txBody>
      </p:sp>
      <p:sp>
        <p:nvSpPr>
          <p:cNvPr id="14" name="Text 12"/>
          <p:cNvSpPr/>
          <p:nvPr/>
        </p:nvSpPr>
        <p:spPr>
          <a:xfrm>
            <a:off x="1001197" y="4449366"/>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Individual Cubicle Room in NYC/Mixed Floor</a:t>
            </a:r>
            <a:endParaRPr lang="en-US" sz="1550" dirty="0"/>
          </a:p>
        </p:txBody>
      </p:sp>
      <p:sp>
        <p:nvSpPr>
          <p:cNvPr id="15" name="Text 13"/>
          <p:cNvSpPr/>
          <p:nvPr/>
        </p:nvSpPr>
        <p:spPr>
          <a:xfrm>
            <a:off x="5346621" y="4449366"/>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2500</a:t>
            </a:r>
            <a:endParaRPr lang="en-US" sz="1550" dirty="0"/>
          </a:p>
        </p:txBody>
      </p:sp>
      <p:sp>
        <p:nvSpPr>
          <p:cNvPr id="16" name="Text 14"/>
          <p:cNvSpPr/>
          <p:nvPr/>
        </p:nvSpPr>
        <p:spPr>
          <a:xfrm>
            <a:off x="9688235" y="4449366"/>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Chelsea</a:t>
            </a:r>
            <a:endParaRPr lang="en-US" sz="1550" dirty="0"/>
          </a:p>
        </p:txBody>
      </p:sp>
      <p:sp>
        <p:nvSpPr>
          <p:cNvPr id="17" name="Shape 15"/>
          <p:cNvSpPr/>
          <p:nvPr/>
        </p:nvSpPr>
        <p:spPr>
          <a:xfrm>
            <a:off x="801410" y="4893588"/>
            <a:ext cx="13026271" cy="570905"/>
          </a:xfrm>
          <a:prstGeom prst="rect">
            <a:avLst/>
          </a:prstGeom>
          <a:solidFill>
            <a:srgbClr val="000000">
              <a:alpha val="4000"/>
            </a:srgbClr>
          </a:solidFill>
          <a:ln/>
        </p:spPr>
        <p:txBody>
          <a:bodyPr/>
          <a:lstStyle/>
          <a:p>
            <a:endParaRPr lang="en-IN"/>
          </a:p>
        </p:txBody>
      </p:sp>
      <p:sp>
        <p:nvSpPr>
          <p:cNvPr id="18" name="Text 16"/>
          <p:cNvSpPr/>
          <p:nvPr/>
        </p:nvSpPr>
        <p:spPr>
          <a:xfrm>
            <a:off x="1001197" y="5020270"/>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Untitled at 3 Freeman - Studio Queen</a:t>
            </a:r>
            <a:endParaRPr lang="en-US" sz="1550" dirty="0"/>
          </a:p>
        </p:txBody>
      </p:sp>
      <p:sp>
        <p:nvSpPr>
          <p:cNvPr id="19" name="Text 17"/>
          <p:cNvSpPr/>
          <p:nvPr/>
        </p:nvSpPr>
        <p:spPr>
          <a:xfrm>
            <a:off x="5346621" y="5020270"/>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2065</a:t>
            </a:r>
            <a:endParaRPr lang="en-US" sz="1550" dirty="0"/>
          </a:p>
        </p:txBody>
      </p:sp>
      <p:sp>
        <p:nvSpPr>
          <p:cNvPr id="20" name="Text 18"/>
          <p:cNvSpPr/>
          <p:nvPr/>
        </p:nvSpPr>
        <p:spPr>
          <a:xfrm>
            <a:off x="9688235" y="5020270"/>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Lower East Side</a:t>
            </a:r>
            <a:endParaRPr lang="en-US" sz="1550" dirty="0"/>
          </a:p>
        </p:txBody>
      </p:sp>
      <p:sp>
        <p:nvSpPr>
          <p:cNvPr id="21" name="Shape 19"/>
          <p:cNvSpPr/>
          <p:nvPr/>
        </p:nvSpPr>
        <p:spPr>
          <a:xfrm>
            <a:off x="801410" y="5464493"/>
            <a:ext cx="13026271" cy="888444"/>
          </a:xfrm>
          <a:prstGeom prst="rect">
            <a:avLst/>
          </a:prstGeom>
          <a:solidFill>
            <a:srgbClr val="FFFFFF">
              <a:alpha val="4000"/>
            </a:srgbClr>
          </a:solidFill>
          <a:ln/>
        </p:spPr>
        <p:txBody>
          <a:bodyPr/>
          <a:lstStyle/>
          <a:p>
            <a:endParaRPr lang="en-IN"/>
          </a:p>
        </p:txBody>
      </p:sp>
      <p:sp>
        <p:nvSpPr>
          <p:cNvPr id="22" name="Text 20"/>
          <p:cNvSpPr/>
          <p:nvPr/>
        </p:nvSpPr>
        <p:spPr>
          <a:xfrm>
            <a:off x="1001197" y="5591175"/>
            <a:ext cx="3941088"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Amazing Micro Unit W/ communal rooftop and kit</a:t>
            </a:r>
            <a:endParaRPr lang="en-US" sz="1550" dirty="0"/>
          </a:p>
        </p:txBody>
      </p:sp>
      <p:sp>
        <p:nvSpPr>
          <p:cNvPr id="23" name="Text 21"/>
          <p:cNvSpPr/>
          <p:nvPr/>
        </p:nvSpPr>
        <p:spPr>
          <a:xfrm>
            <a:off x="5346621" y="5591175"/>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1954</a:t>
            </a:r>
            <a:endParaRPr lang="en-US" sz="1550" dirty="0"/>
          </a:p>
        </p:txBody>
      </p:sp>
      <p:sp>
        <p:nvSpPr>
          <p:cNvPr id="24" name="Text 22"/>
          <p:cNvSpPr/>
          <p:nvPr/>
        </p:nvSpPr>
        <p:spPr>
          <a:xfrm>
            <a:off x="9688235" y="5591175"/>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East Village</a:t>
            </a:r>
            <a:endParaRPr lang="en-US" sz="1550" dirty="0"/>
          </a:p>
        </p:txBody>
      </p:sp>
      <p:sp>
        <p:nvSpPr>
          <p:cNvPr id="25" name="Shape 23"/>
          <p:cNvSpPr/>
          <p:nvPr/>
        </p:nvSpPr>
        <p:spPr>
          <a:xfrm>
            <a:off x="801410" y="6352937"/>
            <a:ext cx="13026271" cy="888444"/>
          </a:xfrm>
          <a:prstGeom prst="rect">
            <a:avLst/>
          </a:prstGeom>
          <a:solidFill>
            <a:srgbClr val="000000">
              <a:alpha val="4000"/>
            </a:srgbClr>
          </a:solidFill>
          <a:ln/>
        </p:spPr>
        <p:txBody>
          <a:bodyPr/>
          <a:lstStyle/>
          <a:p>
            <a:endParaRPr lang="en-IN"/>
          </a:p>
        </p:txBody>
      </p:sp>
      <p:sp>
        <p:nvSpPr>
          <p:cNvPr id="26" name="Text 24"/>
          <p:cNvSpPr/>
          <p:nvPr/>
        </p:nvSpPr>
        <p:spPr>
          <a:xfrm>
            <a:off x="1001197" y="6479619"/>
            <a:ext cx="3941088"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SoHo View Room (Full-Size Bed) in Hotel Comfort</a:t>
            </a:r>
            <a:endParaRPr lang="en-US" sz="1550" dirty="0"/>
          </a:p>
        </p:txBody>
      </p:sp>
      <p:sp>
        <p:nvSpPr>
          <p:cNvPr id="27" name="Text 25"/>
          <p:cNvSpPr/>
          <p:nvPr/>
        </p:nvSpPr>
        <p:spPr>
          <a:xfrm>
            <a:off x="5346621" y="6479619"/>
            <a:ext cx="393727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1809</a:t>
            </a:r>
            <a:endParaRPr lang="en-US" sz="1550" dirty="0"/>
          </a:p>
        </p:txBody>
      </p:sp>
      <p:sp>
        <p:nvSpPr>
          <p:cNvPr id="28" name="Text 26"/>
          <p:cNvSpPr/>
          <p:nvPr/>
        </p:nvSpPr>
        <p:spPr>
          <a:xfrm>
            <a:off x="9688235" y="6479619"/>
            <a:ext cx="394108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Chinatown</a:t>
            </a:r>
            <a:endParaRPr lang="en-US" sz="1550" dirty="0"/>
          </a:p>
        </p:txBody>
      </p:sp>
    </p:spTree>
    <p:extLst>
      <p:ext uri="{BB962C8B-B14F-4D97-AF65-F5344CB8AC3E}">
        <p14:creationId xmlns:p14="http://schemas.microsoft.com/office/powerpoint/2010/main" val="150701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344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Highest Rated Hosts</a:t>
            </a:r>
            <a:endParaRPr lang="en-US" sz="3900" dirty="0"/>
          </a:p>
        </p:txBody>
      </p:sp>
      <p:pic>
        <p:nvPicPr>
          <p:cNvPr id="3" name="Image 0" descr="preencoded.png"/>
          <p:cNvPicPr>
            <a:picLocks noChangeAspect="1"/>
          </p:cNvPicPr>
          <p:nvPr/>
        </p:nvPicPr>
        <p:blipFill>
          <a:blip r:embed="rId3"/>
          <a:stretch>
            <a:fillRect/>
          </a:stretch>
        </p:blipFill>
        <p:spPr>
          <a:xfrm>
            <a:off x="793790" y="2830354"/>
            <a:ext cx="496133" cy="496133"/>
          </a:xfrm>
          <a:prstGeom prst="rect">
            <a:avLst/>
          </a:prstGeom>
        </p:spPr>
      </p:pic>
      <p:sp>
        <p:nvSpPr>
          <p:cNvPr id="4" name="Text 1"/>
          <p:cNvSpPr/>
          <p:nvPr/>
        </p:nvSpPr>
        <p:spPr>
          <a:xfrm>
            <a:off x="1537930" y="2948107"/>
            <a:ext cx="5327809"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Candlewood Suites Times Square New York City</a:t>
            </a:r>
            <a:endParaRPr lang="en-US" sz="1950" dirty="0"/>
          </a:p>
        </p:txBody>
      </p:sp>
      <p:sp>
        <p:nvSpPr>
          <p:cNvPr id="5" name="Text 2"/>
          <p:cNvSpPr/>
          <p:nvPr/>
        </p:nvSpPr>
        <p:spPr>
          <a:xfrm>
            <a:off x="1537930" y="3377327"/>
            <a:ext cx="12298680"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This host consistently receives high average reviews per month, indicating strong guest satisfaction.</a:t>
            </a:r>
            <a:endParaRPr lang="en-US" sz="1550" dirty="0"/>
          </a:p>
        </p:txBody>
      </p:sp>
      <p:pic>
        <p:nvPicPr>
          <p:cNvPr id="6" name="Image 1" descr="preencoded.png"/>
          <p:cNvPicPr>
            <a:picLocks noChangeAspect="1"/>
          </p:cNvPicPr>
          <p:nvPr/>
        </p:nvPicPr>
        <p:blipFill>
          <a:blip r:embed="rId4"/>
          <a:stretch>
            <a:fillRect/>
          </a:stretch>
        </p:blipFill>
        <p:spPr>
          <a:xfrm>
            <a:off x="793790" y="4191000"/>
            <a:ext cx="496133" cy="496133"/>
          </a:xfrm>
          <a:prstGeom prst="rect">
            <a:avLst/>
          </a:prstGeom>
        </p:spPr>
      </p:pic>
      <p:sp>
        <p:nvSpPr>
          <p:cNvPr id="7" name="Text 3"/>
          <p:cNvSpPr/>
          <p:nvPr/>
        </p:nvSpPr>
        <p:spPr>
          <a:xfrm>
            <a:off x="1537930" y="43087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Alfred</a:t>
            </a:r>
            <a:endParaRPr lang="en-US" sz="1950" dirty="0"/>
          </a:p>
        </p:txBody>
      </p:sp>
      <p:sp>
        <p:nvSpPr>
          <p:cNvPr id="8" name="Text 4"/>
          <p:cNvSpPr/>
          <p:nvPr/>
        </p:nvSpPr>
        <p:spPr>
          <a:xfrm>
            <a:off x="1537930" y="4737973"/>
            <a:ext cx="12298680"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Alfred also demonstrates high guest satisfaction and/or activity, reflected in their average reviews per month.</a:t>
            </a:r>
            <a:endParaRPr lang="en-US" sz="1550" dirty="0"/>
          </a:p>
        </p:txBody>
      </p:sp>
      <p:pic>
        <p:nvPicPr>
          <p:cNvPr id="9" name="Image 2" descr="preencoded.png"/>
          <p:cNvPicPr>
            <a:picLocks noChangeAspect="1"/>
          </p:cNvPicPr>
          <p:nvPr/>
        </p:nvPicPr>
        <p:blipFill>
          <a:blip r:embed="rId5"/>
          <a:stretch>
            <a:fillRect/>
          </a:stretch>
        </p:blipFill>
        <p:spPr>
          <a:xfrm>
            <a:off x="793790" y="5551646"/>
            <a:ext cx="496133" cy="496133"/>
          </a:xfrm>
          <a:prstGeom prst="rect">
            <a:avLst/>
          </a:prstGeom>
        </p:spPr>
      </p:pic>
      <p:sp>
        <p:nvSpPr>
          <p:cNvPr id="10" name="Text 5"/>
          <p:cNvSpPr/>
          <p:nvPr/>
        </p:nvSpPr>
        <p:spPr>
          <a:xfrm>
            <a:off x="1537930" y="56693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Guest Satisfaction</a:t>
            </a:r>
            <a:endParaRPr lang="en-US" sz="1950" dirty="0"/>
          </a:p>
        </p:txBody>
      </p:sp>
      <p:sp>
        <p:nvSpPr>
          <p:cNvPr id="11" name="Text 6"/>
          <p:cNvSpPr/>
          <p:nvPr/>
        </p:nvSpPr>
        <p:spPr>
          <a:xfrm>
            <a:off x="1537930" y="6098619"/>
            <a:ext cx="12298680"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High review rates suggest excellent service and positive guest experiences.</a:t>
            </a:r>
            <a:endParaRPr lang="en-US" sz="1550" dirty="0"/>
          </a:p>
        </p:txBody>
      </p:sp>
    </p:spTree>
    <p:extLst>
      <p:ext uri="{BB962C8B-B14F-4D97-AF65-F5344CB8AC3E}">
        <p14:creationId xmlns:p14="http://schemas.microsoft.com/office/powerpoint/2010/main" val="404628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6849"/>
            <a:ext cx="7835027"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Room Type Distribution by Borough</a:t>
            </a:r>
            <a:endParaRPr lang="en-US" sz="3900" dirty="0"/>
          </a:p>
        </p:txBody>
      </p:sp>
      <p:sp>
        <p:nvSpPr>
          <p:cNvPr id="3" name="Text 1"/>
          <p:cNvSpPr/>
          <p:nvPr/>
        </p:nvSpPr>
        <p:spPr>
          <a:xfrm>
            <a:off x="793790" y="247376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Crosstabulation analysis reveals how different room types are distributed across the various boroughs, providing insights into local accommodation preferences.</a:t>
            </a:r>
            <a:endParaRPr lang="en-US" sz="1550" dirty="0"/>
          </a:p>
        </p:txBody>
      </p:sp>
      <p:sp>
        <p:nvSpPr>
          <p:cNvPr id="4" name="Shape 2"/>
          <p:cNvSpPr/>
          <p:nvPr/>
        </p:nvSpPr>
        <p:spPr>
          <a:xfrm>
            <a:off x="793790" y="3332083"/>
            <a:ext cx="13042821" cy="3440668"/>
          </a:xfrm>
          <a:prstGeom prst="roundRect">
            <a:avLst>
              <a:gd name="adj" fmla="val 2423"/>
            </a:avLst>
          </a:prstGeom>
          <a:noFill/>
          <a:ln w="7620">
            <a:solidFill>
              <a:srgbClr val="FFFFFF">
                <a:alpha val="24000"/>
              </a:srgbClr>
            </a:solidFill>
            <a:prstDash val="solid"/>
          </a:ln>
        </p:spPr>
        <p:txBody>
          <a:bodyPr/>
          <a:lstStyle/>
          <a:p>
            <a:endParaRPr lang="en-IN"/>
          </a:p>
        </p:txBody>
      </p:sp>
      <p:sp>
        <p:nvSpPr>
          <p:cNvPr id="5" name="Shape 3"/>
          <p:cNvSpPr/>
          <p:nvPr/>
        </p:nvSpPr>
        <p:spPr>
          <a:xfrm>
            <a:off x="801410" y="3339703"/>
            <a:ext cx="13027581" cy="570905"/>
          </a:xfrm>
          <a:prstGeom prst="rect">
            <a:avLst/>
          </a:prstGeom>
          <a:solidFill>
            <a:srgbClr val="FFFFFF">
              <a:alpha val="4000"/>
            </a:srgbClr>
          </a:solidFill>
          <a:ln/>
        </p:spPr>
        <p:txBody>
          <a:bodyPr/>
          <a:lstStyle/>
          <a:p>
            <a:endParaRPr lang="en-IN"/>
          </a:p>
        </p:txBody>
      </p:sp>
      <p:sp>
        <p:nvSpPr>
          <p:cNvPr id="6" name="Text 4"/>
          <p:cNvSpPr/>
          <p:nvPr/>
        </p:nvSpPr>
        <p:spPr>
          <a:xfrm>
            <a:off x="1000125" y="3466386"/>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room type</a:t>
            </a:r>
            <a:endParaRPr lang="en-US" sz="1550" dirty="0"/>
          </a:p>
        </p:txBody>
      </p:sp>
      <p:sp>
        <p:nvSpPr>
          <p:cNvPr id="7" name="Text 5"/>
          <p:cNvSpPr/>
          <p:nvPr/>
        </p:nvSpPr>
        <p:spPr>
          <a:xfrm>
            <a:off x="3609380" y="3466386"/>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Entire home/apt</a:t>
            </a:r>
            <a:endParaRPr lang="en-US" sz="1550" dirty="0"/>
          </a:p>
        </p:txBody>
      </p:sp>
      <p:sp>
        <p:nvSpPr>
          <p:cNvPr id="8" name="Text 6"/>
          <p:cNvSpPr/>
          <p:nvPr/>
        </p:nvSpPr>
        <p:spPr>
          <a:xfrm>
            <a:off x="6214824" y="3466386"/>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Hotel room</a:t>
            </a:r>
            <a:endParaRPr lang="en-US" sz="1550" dirty="0"/>
          </a:p>
        </p:txBody>
      </p:sp>
      <p:sp>
        <p:nvSpPr>
          <p:cNvPr id="9" name="Text 7"/>
          <p:cNvSpPr/>
          <p:nvPr/>
        </p:nvSpPr>
        <p:spPr>
          <a:xfrm>
            <a:off x="8820269" y="3466386"/>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Private room</a:t>
            </a:r>
            <a:endParaRPr lang="en-US" sz="1550" dirty="0"/>
          </a:p>
        </p:txBody>
      </p:sp>
      <p:sp>
        <p:nvSpPr>
          <p:cNvPr id="10" name="Text 8"/>
          <p:cNvSpPr/>
          <p:nvPr/>
        </p:nvSpPr>
        <p:spPr>
          <a:xfrm>
            <a:off x="11425714" y="3466386"/>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Shared room</a:t>
            </a:r>
            <a:endParaRPr lang="en-US" sz="1550" dirty="0"/>
          </a:p>
        </p:txBody>
      </p:sp>
      <p:sp>
        <p:nvSpPr>
          <p:cNvPr id="11" name="Shape 9"/>
          <p:cNvSpPr/>
          <p:nvPr/>
        </p:nvSpPr>
        <p:spPr>
          <a:xfrm>
            <a:off x="801410" y="3910608"/>
            <a:ext cx="13027581" cy="570905"/>
          </a:xfrm>
          <a:prstGeom prst="rect">
            <a:avLst/>
          </a:prstGeom>
          <a:solidFill>
            <a:srgbClr val="000000">
              <a:alpha val="4000"/>
            </a:srgbClr>
          </a:solidFill>
          <a:ln/>
        </p:spPr>
        <p:txBody>
          <a:bodyPr/>
          <a:lstStyle/>
          <a:p>
            <a:endParaRPr lang="en-IN"/>
          </a:p>
        </p:txBody>
      </p:sp>
      <p:sp>
        <p:nvSpPr>
          <p:cNvPr id="12" name="Text 10"/>
          <p:cNvSpPr/>
          <p:nvPr/>
        </p:nvSpPr>
        <p:spPr>
          <a:xfrm>
            <a:off x="1000125" y="4037290"/>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Bronx</a:t>
            </a:r>
            <a:endParaRPr lang="en-US" sz="1550" dirty="0"/>
          </a:p>
        </p:txBody>
      </p:sp>
      <p:sp>
        <p:nvSpPr>
          <p:cNvPr id="13" name="Text 11"/>
          <p:cNvSpPr/>
          <p:nvPr/>
        </p:nvSpPr>
        <p:spPr>
          <a:xfrm>
            <a:off x="3609380" y="403729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372</a:t>
            </a:r>
            <a:endParaRPr lang="en-US" sz="1550" dirty="0"/>
          </a:p>
        </p:txBody>
      </p:sp>
      <p:sp>
        <p:nvSpPr>
          <p:cNvPr id="14" name="Text 12"/>
          <p:cNvSpPr/>
          <p:nvPr/>
        </p:nvSpPr>
        <p:spPr>
          <a:xfrm>
            <a:off x="6214824" y="403729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0</a:t>
            </a:r>
            <a:endParaRPr lang="en-US" sz="1550" dirty="0"/>
          </a:p>
        </p:txBody>
      </p:sp>
      <p:sp>
        <p:nvSpPr>
          <p:cNvPr id="15" name="Text 13"/>
          <p:cNvSpPr/>
          <p:nvPr/>
        </p:nvSpPr>
        <p:spPr>
          <a:xfrm>
            <a:off x="8820269" y="403729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521</a:t>
            </a:r>
            <a:endParaRPr lang="en-US" sz="1550" dirty="0"/>
          </a:p>
        </p:txBody>
      </p:sp>
      <p:sp>
        <p:nvSpPr>
          <p:cNvPr id="16" name="Text 14"/>
          <p:cNvSpPr/>
          <p:nvPr/>
        </p:nvSpPr>
        <p:spPr>
          <a:xfrm>
            <a:off x="11425714" y="4037290"/>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0</a:t>
            </a:r>
            <a:endParaRPr lang="en-US" sz="1550" dirty="0"/>
          </a:p>
        </p:txBody>
      </p:sp>
      <p:sp>
        <p:nvSpPr>
          <p:cNvPr id="17" name="Shape 15"/>
          <p:cNvSpPr/>
          <p:nvPr/>
        </p:nvSpPr>
        <p:spPr>
          <a:xfrm>
            <a:off x="801410" y="4481513"/>
            <a:ext cx="13027581" cy="570905"/>
          </a:xfrm>
          <a:prstGeom prst="rect">
            <a:avLst/>
          </a:prstGeom>
          <a:solidFill>
            <a:srgbClr val="FFFFFF">
              <a:alpha val="4000"/>
            </a:srgbClr>
          </a:solidFill>
          <a:ln/>
        </p:spPr>
        <p:txBody>
          <a:bodyPr/>
          <a:lstStyle/>
          <a:p>
            <a:endParaRPr lang="en-IN"/>
          </a:p>
        </p:txBody>
      </p:sp>
      <p:sp>
        <p:nvSpPr>
          <p:cNvPr id="18" name="Text 16"/>
          <p:cNvSpPr/>
          <p:nvPr/>
        </p:nvSpPr>
        <p:spPr>
          <a:xfrm>
            <a:off x="1000125" y="4608195"/>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Brooklyn</a:t>
            </a:r>
            <a:endParaRPr lang="en-US" sz="1550" dirty="0"/>
          </a:p>
        </p:txBody>
      </p:sp>
      <p:sp>
        <p:nvSpPr>
          <p:cNvPr id="19" name="Text 17"/>
          <p:cNvSpPr/>
          <p:nvPr/>
        </p:nvSpPr>
        <p:spPr>
          <a:xfrm>
            <a:off x="3609380" y="4608195"/>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3571</a:t>
            </a:r>
            <a:endParaRPr lang="en-US" sz="1550" dirty="0"/>
          </a:p>
        </p:txBody>
      </p:sp>
      <p:sp>
        <p:nvSpPr>
          <p:cNvPr id="20" name="Text 18"/>
          <p:cNvSpPr/>
          <p:nvPr/>
        </p:nvSpPr>
        <p:spPr>
          <a:xfrm>
            <a:off x="6214824" y="4608195"/>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6</a:t>
            </a:r>
            <a:endParaRPr lang="en-US" sz="1550" dirty="0"/>
          </a:p>
        </p:txBody>
      </p:sp>
      <p:sp>
        <p:nvSpPr>
          <p:cNvPr id="21" name="Text 19"/>
          <p:cNvSpPr/>
          <p:nvPr/>
        </p:nvSpPr>
        <p:spPr>
          <a:xfrm>
            <a:off x="8820269" y="4608195"/>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3680</a:t>
            </a:r>
            <a:endParaRPr lang="en-US" sz="1550" dirty="0"/>
          </a:p>
        </p:txBody>
      </p:sp>
      <p:sp>
        <p:nvSpPr>
          <p:cNvPr id="22" name="Text 20"/>
          <p:cNvSpPr/>
          <p:nvPr/>
        </p:nvSpPr>
        <p:spPr>
          <a:xfrm>
            <a:off x="11425714" y="4608195"/>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56</a:t>
            </a:r>
            <a:endParaRPr lang="en-US" sz="1550" dirty="0"/>
          </a:p>
        </p:txBody>
      </p:sp>
      <p:sp>
        <p:nvSpPr>
          <p:cNvPr id="23" name="Shape 21"/>
          <p:cNvSpPr/>
          <p:nvPr/>
        </p:nvSpPr>
        <p:spPr>
          <a:xfrm>
            <a:off x="801410" y="5052417"/>
            <a:ext cx="13027581" cy="570905"/>
          </a:xfrm>
          <a:prstGeom prst="rect">
            <a:avLst/>
          </a:prstGeom>
          <a:solidFill>
            <a:srgbClr val="000000">
              <a:alpha val="4000"/>
            </a:srgbClr>
          </a:solidFill>
          <a:ln/>
        </p:spPr>
        <p:txBody>
          <a:bodyPr/>
          <a:lstStyle/>
          <a:p>
            <a:endParaRPr lang="en-IN"/>
          </a:p>
        </p:txBody>
      </p:sp>
      <p:sp>
        <p:nvSpPr>
          <p:cNvPr id="24" name="Text 22"/>
          <p:cNvSpPr/>
          <p:nvPr/>
        </p:nvSpPr>
        <p:spPr>
          <a:xfrm>
            <a:off x="1000125" y="5179100"/>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Manhattan</a:t>
            </a:r>
            <a:endParaRPr lang="en-US" sz="1550" dirty="0"/>
          </a:p>
        </p:txBody>
      </p:sp>
      <p:sp>
        <p:nvSpPr>
          <p:cNvPr id="25" name="Text 23"/>
          <p:cNvSpPr/>
          <p:nvPr/>
        </p:nvSpPr>
        <p:spPr>
          <a:xfrm>
            <a:off x="3609380" y="517910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5939</a:t>
            </a:r>
            <a:endParaRPr lang="en-US" sz="1550" dirty="0"/>
          </a:p>
        </p:txBody>
      </p:sp>
      <p:sp>
        <p:nvSpPr>
          <p:cNvPr id="26" name="Text 24"/>
          <p:cNvSpPr/>
          <p:nvPr/>
        </p:nvSpPr>
        <p:spPr>
          <a:xfrm>
            <a:off x="6214824" y="517910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207</a:t>
            </a:r>
            <a:endParaRPr lang="en-US" sz="1550" dirty="0"/>
          </a:p>
        </p:txBody>
      </p:sp>
      <p:sp>
        <p:nvSpPr>
          <p:cNvPr id="27" name="Text 25"/>
          <p:cNvSpPr/>
          <p:nvPr/>
        </p:nvSpPr>
        <p:spPr>
          <a:xfrm>
            <a:off x="8820269" y="5179100"/>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2475</a:t>
            </a:r>
            <a:endParaRPr lang="en-US" sz="1550" dirty="0"/>
          </a:p>
        </p:txBody>
      </p:sp>
      <p:sp>
        <p:nvSpPr>
          <p:cNvPr id="28" name="Text 26"/>
          <p:cNvSpPr/>
          <p:nvPr/>
        </p:nvSpPr>
        <p:spPr>
          <a:xfrm>
            <a:off x="11425714" y="5179100"/>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29</a:t>
            </a:r>
            <a:endParaRPr lang="en-US" sz="1550" dirty="0"/>
          </a:p>
        </p:txBody>
      </p:sp>
      <p:sp>
        <p:nvSpPr>
          <p:cNvPr id="29" name="Shape 27"/>
          <p:cNvSpPr/>
          <p:nvPr/>
        </p:nvSpPr>
        <p:spPr>
          <a:xfrm>
            <a:off x="801410" y="5623322"/>
            <a:ext cx="13027581" cy="570905"/>
          </a:xfrm>
          <a:prstGeom prst="rect">
            <a:avLst/>
          </a:prstGeom>
          <a:solidFill>
            <a:srgbClr val="FFFFFF">
              <a:alpha val="4000"/>
            </a:srgbClr>
          </a:solidFill>
          <a:ln/>
        </p:spPr>
        <p:txBody>
          <a:bodyPr/>
          <a:lstStyle/>
          <a:p>
            <a:endParaRPr lang="en-IN"/>
          </a:p>
        </p:txBody>
      </p:sp>
      <p:sp>
        <p:nvSpPr>
          <p:cNvPr id="30" name="Text 28"/>
          <p:cNvSpPr/>
          <p:nvPr/>
        </p:nvSpPr>
        <p:spPr>
          <a:xfrm>
            <a:off x="1000125" y="5750004"/>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Queens</a:t>
            </a:r>
            <a:endParaRPr lang="en-US" sz="1550" dirty="0"/>
          </a:p>
        </p:txBody>
      </p:sp>
      <p:sp>
        <p:nvSpPr>
          <p:cNvPr id="31" name="Text 29"/>
          <p:cNvSpPr/>
          <p:nvPr/>
        </p:nvSpPr>
        <p:spPr>
          <a:xfrm>
            <a:off x="3609380" y="5750004"/>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1419</a:t>
            </a:r>
            <a:endParaRPr lang="en-US" sz="1550" dirty="0"/>
          </a:p>
        </p:txBody>
      </p:sp>
      <p:sp>
        <p:nvSpPr>
          <p:cNvPr id="32" name="Text 30"/>
          <p:cNvSpPr/>
          <p:nvPr/>
        </p:nvSpPr>
        <p:spPr>
          <a:xfrm>
            <a:off x="6214824" y="5750004"/>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7</a:t>
            </a:r>
            <a:endParaRPr lang="en-US" sz="1550" dirty="0"/>
          </a:p>
        </p:txBody>
      </p:sp>
      <p:sp>
        <p:nvSpPr>
          <p:cNvPr id="33" name="Text 31"/>
          <p:cNvSpPr/>
          <p:nvPr/>
        </p:nvSpPr>
        <p:spPr>
          <a:xfrm>
            <a:off x="8820269" y="5750004"/>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1777</a:t>
            </a:r>
            <a:endParaRPr lang="en-US" sz="1550" dirty="0"/>
          </a:p>
        </p:txBody>
      </p:sp>
      <p:sp>
        <p:nvSpPr>
          <p:cNvPr id="34" name="Text 32"/>
          <p:cNvSpPr/>
          <p:nvPr/>
        </p:nvSpPr>
        <p:spPr>
          <a:xfrm>
            <a:off x="11425714" y="5750004"/>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30</a:t>
            </a:r>
            <a:endParaRPr lang="en-US" sz="1550" dirty="0"/>
          </a:p>
        </p:txBody>
      </p:sp>
      <p:sp>
        <p:nvSpPr>
          <p:cNvPr id="35" name="Shape 33"/>
          <p:cNvSpPr/>
          <p:nvPr/>
        </p:nvSpPr>
        <p:spPr>
          <a:xfrm>
            <a:off x="801410" y="6194227"/>
            <a:ext cx="13027581" cy="570905"/>
          </a:xfrm>
          <a:prstGeom prst="rect">
            <a:avLst/>
          </a:prstGeom>
          <a:solidFill>
            <a:srgbClr val="000000">
              <a:alpha val="4000"/>
            </a:srgbClr>
          </a:solidFill>
          <a:ln/>
        </p:spPr>
        <p:txBody>
          <a:bodyPr/>
          <a:lstStyle/>
          <a:p>
            <a:endParaRPr lang="en-IN"/>
          </a:p>
        </p:txBody>
      </p:sp>
      <p:sp>
        <p:nvSpPr>
          <p:cNvPr id="36" name="Text 34"/>
          <p:cNvSpPr/>
          <p:nvPr/>
        </p:nvSpPr>
        <p:spPr>
          <a:xfrm>
            <a:off x="1000125" y="6320909"/>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Staten Island</a:t>
            </a:r>
            <a:endParaRPr lang="en-US" sz="1550" dirty="0"/>
          </a:p>
        </p:txBody>
      </p:sp>
      <p:sp>
        <p:nvSpPr>
          <p:cNvPr id="37" name="Text 35"/>
          <p:cNvSpPr/>
          <p:nvPr/>
        </p:nvSpPr>
        <p:spPr>
          <a:xfrm>
            <a:off x="3609380" y="6320909"/>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152</a:t>
            </a:r>
            <a:endParaRPr lang="en-US" sz="1550" dirty="0"/>
          </a:p>
        </p:txBody>
      </p:sp>
      <p:sp>
        <p:nvSpPr>
          <p:cNvPr id="38" name="Text 36"/>
          <p:cNvSpPr/>
          <p:nvPr/>
        </p:nvSpPr>
        <p:spPr>
          <a:xfrm>
            <a:off x="6214824" y="6320909"/>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0</a:t>
            </a:r>
            <a:endParaRPr lang="en-US" sz="1550" dirty="0"/>
          </a:p>
        </p:txBody>
      </p:sp>
      <p:sp>
        <p:nvSpPr>
          <p:cNvPr id="39" name="Text 37"/>
          <p:cNvSpPr/>
          <p:nvPr/>
        </p:nvSpPr>
        <p:spPr>
          <a:xfrm>
            <a:off x="8820269" y="6320909"/>
            <a:ext cx="220110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156</a:t>
            </a:r>
            <a:endParaRPr lang="en-US" sz="1550" dirty="0"/>
          </a:p>
        </p:txBody>
      </p:sp>
      <p:sp>
        <p:nvSpPr>
          <p:cNvPr id="40" name="Text 38"/>
          <p:cNvSpPr/>
          <p:nvPr/>
        </p:nvSpPr>
        <p:spPr>
          <a:xfrm>
            <a:off x="11425714" y="6320909"/>
            <a:ext cx="22049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0</a:t>
            </a:r>
            <a:endParaRPr lang="en-US" sz="1550" dirty="0"/>
          </a:p>
        </p:txBody>
      </p:sp>
    </p:spTree>
    <p:extLst>
      <p:ext uri="{BB962C8B-B14F-4D97-AF65-F5344CB8AC3E}">
        <p14:creationId xmlns:p14="http://schemas.microsoft.com/office/powerpoint/2010/main" val="221657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5924" y="499110"/>
            <a:ext cx="7805261" cy="567095"/>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Roboto Medium" pitchFamily="34" charset="0"/>
                <a:ea typeface="Roboto Medium" pitchFamily="34" charset="-122"/>
                <a:cs typeface="Roboto Medium" pitchFamily="34" charset="-120"/>
              </a:rPr>
              <a:t>Data Analysis Queries &amp; Visualizations</a:t>
            </a:r>
            <a:endParaRPr lang="en-US" sz="3550" dirty="0"/>
          </a:p>
        </p:txBody>
      </p:sp>
      <p:sp>
        <p:nvSpPr>
          <p:cNvPr id="3" name="Text 1"/>
          <p:cNvSpPr/>
          <p:nvPr/>
        </p:nvSpPr>
        <p:spPr>
          <a:xfrm>
            <a:off x="725924" y="1519833"/>
            <a:ext cx="2268736" cy="283607"/>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Roboto Medium" pitchFamily="34" charset="0"/>
                <a:ea typeface="Roboto Medium" pitchFamily="34" charset="-122"/>
                <a:cs typeface="Roboto Medium" pitchFamily="34" charset="-120"/>
              </a:rPr>
              <a:t>Price Analysis</a:t>
            </a:r>
            <a:endParaRPr lang="en-US" sz="1750" dirty="0"/>
          </a:p>
        </p:txBody>
      </p:sp>
      <p:sp>
        <p:nvSpPr>
          <p:cNvPr id="4" name="Text 2"/>
          <p:cNvSpPr/>
          <p:nvPr/>
        </p:nvSpPr>
        <p:spPr>
          <a:xfrm>
            <a:off x="725924" y="1984891"/>
            <a:ext cx="6367939" cy="580549"/>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Identified boroughs with the highest and lowest average prices to provide insights into market segmentation.</a:t>
            </a:r>
            <a:endParaRPr lang="en-US" sz="1400" dirty="0"/>
          </a:p>
        </p:txBody>
      </p:sp>
      <p:sp>
        <p:nvSpPr>
          <p:cNvPr id="5" name="Text 3"/>
          <p:cNvSpPr/>
          <p:nvPr/>
        </p:nvSpPr>
        <p:spPr>
          <a:xfrm>
            <a:off x="725924" y="2746891"/>
            <a:ext cx="2268736" cy="283607"/>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Roboto Medium" pitchFamily="34" charset="0"/>
                <a:ea typeface="Roboto Medium" pitchFamily="34" charset="-122"/>
                <a:cs typeface="Roboto Medium" pitchFamily="34" charset="-120"/>
              </a:rPr>
              <a:t>Room Type Trends</a:t>
            </a:r>
            <a:endParaRPr lang="en-US" sz="1750" dirty="0"/>
          </a:p>
        </p:txBody>
      </p:sp>
      <p:sp>
        <p:nvSpPr>
          <p:cNvPr id="6" name="Text 4"/>
          <p:cNvSpPr/>
          <p:nvPr/>
        </p:nvSpPr>
        <p:spPr>
          <a:xfrm>
            <a:off x="725924" y="3211949"/>
            <a:ext cx="6367939" cy="580549"/>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Assessed how room types vary by borough, revealing distinct preferences and offerings in different areas.</a:t>
            </a:r>
            <a:endParaRPr lang="en-US" sz="1400" dirty="0"/>
          </a:p>
        </p:txBody>
      </p:sp>
      <p:sp>
        <p:nvSpPr>
          <p:cNvPr id="7" name="Text 5"/>
          <p:cNvSpPr/>
          <p:nvPr/>
        </p:nvSpPr>
        <p:spPr>
          <a:xfrm>
            <a:off x="725924" y="3973949"/>
            <a:ext cx="2268736" cy="283607"/>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Roboto Medium" pitchFamily="34" charset="0"/>
                <a:ea typeface="Roboto Medium" pitchFamily="34" charset="-122"/>
                <a:cs typeface="Roboto Medium" pitchFamily="34" charset="-120"/>
              </a:rPr>
              <a:t>Availability</a:t>
            </a:r>
            <a:endParaRPr lang="en-US" sz="1750" dirty="0"/>
          </a:p>
        </p:txBody>
      </p:sp>
      <p:sp>
        <p:nvSpPr>
          <p:cNvPr id="8" name="Text 6"/>
          <p:cNvSpPr/>
          <p:nvPr/>
        </p:nvSpPr>
        <p:spPr>
          <a:xfrm>
            <a:off x="725924" y="4439007"/>
            <a:ext cx="6367939" cy="580549"/>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Categorized listings by annual availability and analyzed their distribution to understand market dynamics.</a:t>
            </a:r>
            <a:endParaRPr lang="en-US" sz="1400" dirty="0"/>
          </a:p>
        </p:txBody>
      </p:sp>
      <p:pic>
        <p:nvPicPr>
          <p:cNvPr id="9" name="Image 0" descr="preencoded.png"/>
          <p:cNvPicPr>
            <a:picLocks noChangeAspect="1"/>
          </p:cNvPicPr>
          <p:nvPr/>
        </p:nvPicPr>
        <p:blipFill>
          <a:blip r:embed="rId3"/>
          <a:stretch>
            <a:fillRect/>
          </a:stretch>
        </p:blipFill>
        <p:spPr>
          <a:xfrm>
            <a:off x="7544157" y="1542455"/>
            <a:ext cx="6367939" cy="2769751"/>
          </a:xfrm>
          <a:prstGeom prst="rect">
            <a:avLst/>
          </a:prstGeom>
        </p:spPr>
      </p:pic>
      <p:pic>
        <p:nvPicPr>
          <p:cNvPr id="10" name="Image 1" descr="preencoded.png"/>
          <p:cNvPicPr>
            <a:picLocks noChangeAspect="1"/>
          </p:cNvPicPr>
          <p:nvPr/>
        </p:nvPicPr>
        <p:blipFill>
          <a:blip r:embed="rId4"/>
          <a:stretch>
            <a:fillRect/>
          </a:stretch>
        </p:blipFill>
        <p:spPr>
          <a:xfrm>
            <a:off x="7544157" y="4516279"/>
            <a:ext cx="6367939" cy="3642003"/>
          </a:xfrm>
          <a:prstGeom prst="rect">
            <a:avLst/>
          </a:prstGeom>
        </p:spPr>
      </p:pic>
    </p:spTree>
    <p:extLst>
      <p:ext uri="{BB962C8B-B14F-4D97-AF65-F5344CB8AC3E}">
        <p14:creationId xmlns:p14="http://schemas.microsoft.com/office/powerpoint/2010/main" val="205222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3300" y="918091"/>
            <a:ext cx="7238286" cy="533757"/>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Roboto Medium" pitchFamily="34" charset="0"/>
                <a:ea typeface="Roboto Medium" pitchFamily="34" charset="-122"/>
                <a:cs typeface="Roboto Medium" pitchFamily="34" charset="-120"/>
              </a:rPr>
              <a:t>Advantages of Data Analysis Libraries</a:t>
            </a:r>
            <a:endParaRPr lang="en-US" sz="3350" dirty="0"/>
          </a:p>
        </p:txBody>
      </p:sp>
      <p:sp>
        <p:nvSpPr>
          <p:cNvPr id="4" name="Shape 1"/>
          <p:cNvSpPr/>
          <p:nvPr/>
        </p:nvSpPr>
        <p:spPr>
          <a:xfrm>
            <a:off x="683300" y="1708071"/>
            <a:ext cx="7777401" cy="1272778"/>
          </a:xfrm>
          <a:prstGeom prst="roundRect">
            <a:avLst>
              <a:gd name="adj" fmla="val 5638"/>
            </a:avLst>
          </a:prstGeom>
          <a:solidFill>
            <a:srgbClr val="182567"/>
          </a:solidFill>
          <a:ln w="7620">
            <a:solidFill>
              <a:srgbClr val="313E80"/>
            </a:solidFill>
            <a:prstDash val="solid"/>
          </a:ln>
        </p:spPr>
        <p:txBody>
          <a:bodyPr/>
          <a:lstStyle/>
          <a:p>
            <a:endParaRPr lang="en-IN"/>
          </a:p>
        </p:txBody>
      </p:sp>
      <p:sp>
        <p:nvSpPr>
          <p:cNvPr id="5" name="Text 2"/>
          <p:cNvSpPr/>
          <p:nvPr/>
        </p:nvSpPr>
        <p:spPr>
          <a:xfrm>
            <a:off x="861655" y="1886426"/>
            <a:ext cx="2195155" cy="266938"/>
          </a:xfrm>
          <a:prstGeom prst="rect">
            <a:avLst/>
          </a:prstGeom>
          <a:noFill/>
          <a:ln/>
        </p:spPr>
        <p:txBody>
          <a:bodyPr wrap="none" lIns="0" tIns="0" rIns="0" bIns="0" rtlCol="0" anchor="t"/>
          <a:lstStyle/>
          <a:p>
            <a:pPr marL="0" indent="0" algn="l">
              <a:lnSpc>
                <a:spcPts val="2100"/>
              </a:lnSpc>
              <a:buNone/>
            </a:pPr>
            <a:r>
              <a:rPr lang="en-US" sz="1650" dirty="0">
                <a:solidFill>
                  <a:srgbClr val="CFD0D8"/>
                </a:solidFill>
                <a:latin typeface="Roboto Medium" pitchFamily="34" charset="0"/>
                <a:ea typeface="Roboto Medium" pitchFamily="34" charset="-122"/>
                <a:cs typeface="Roboto Medium" pitchFamily="34" charset="-120"/>
              </a:rPr>
              <a:t>Efficient Data Handling</a:t>
            </a:r>
            <a:endParaRPr lang="en-US" sz="1650" dirty="0"/>
          </a:p>
        </p:txBody>
      </p:sp>
      <p:sp>
        <p:nvSpPr>
          <p:cNvPr id="6" name="Text 3"/>
          <p:cNvSpPr/>
          <p:nvPr/>
        </p:nvSpPr>
        <p:spPr>
          <a:xfrm>
            <a:off x="861655" y="2255758"/>
            <a:ext cx="7420689" cy="546735"/>
          </a:xfrm>
          <a:prstGeom prst="rect">
            <a:avLst/>
          </a:prstGeom>
          <a:noFill/>
          <a:ln/>
        </p:spPr>
        <p:txBody>
          <a:bodyPr wrap="square" lIns="0" tIns="0" rIns="0" bIns="0" rtlCol="0" anchor="t"/>
          <a:lstStyle/>
          <a:p>
            <a:pPr marL="0" indent="0" algn="l">
              <a:lnSpc>
                <a:spcPts val="2150"/>
              </a:lnSpc>
              <a:buNone/>
            </a:pPr>
            <a:r>
              <a:rPr lang="en-US" sz="1300" dirty="0">
                <a:solidFill>
                  <a:srgbClr val="CFD0D8"/>
                </a:solidFill>
                <a:latin typeface="Roboto" pitchFamily="34" charset="0"/>
                <a:ea typeface="Roboto" pitchFamily="34" charset="-122"/>
                <a:cs typeface="Roboto" pitchFamily="34" charset="-120"/>
              </a:rPr>
              <a:t>Pandas and NumPy enable fast and flexible reading, cleaning, and manipulation of large datasets, making tasks like filling missing values and type conversions straightforward.</a:t>
            </a:r>
            <a:endParaRPr lang="en-US" sz="1300" dirty="0"/>
          </a:p>
        </p:txBody>
      </p:sp>
      <p:sp>
        <p:nvSpPr>
          <p:cNvPr id="7" name="Shape 4"/>
          <p:cNvSpPr/>
          <p:nvPr/>
        </p:nvSpPr>
        <p:spPr>
          <a:xfrm>
            <a:off x="683300" y="3151584"/>
            <a:ext cx="7777401" cy="1272778"/>
          </a:xfrm>
          <a:prstGeom prst="roundRect">
            <a:avLst>
              <a:gd name="adj" fmla="val 5638"/>
            </a:avLst>
          </a:prstGeom>
          <a:solidFill>
            <a:srgbClr val="182567"/>
          </a:solidFill>
          <a:ln w="7620">
            <a:solidFill>
              <a:srgbClr val="313E80"/>
            </a:solidFill>
            <a:prstDash val="solid"/>
          </a:ln>
        </p:spPr>
        <p:txBody>
          <a:bodyPr/>
          <a:lstStyle/>
          <a:p>
            <a:endParaRPr lang="en-IN"/>
          </a:p>
        </p:txBody>
      </p:sp>
      <p:sp>
        <p:nvSpPr>
          <p:cNvPr id="8" name="Text 5"/>
          <p:cNvSpPr/>
          <p:nvPr/>
        </p:nvSpPr>
        <p:spPr>
          <a:xfrm>
            <a:off x="861655" y="3329940"/>
            <a:ext cx="2316004" cy="266938"/>
          </a:xfrm>
          <a:prstGeom prst="rect">
            <a:avLst/>
          </a:prstGeom>
          <a:noFill/>
          <a:ln/>
        </p:spPr>
        <p:txBody>
          <a:bodyPr wrap="none" lIns="0" tIns="0" rIns="0" bIns="0" rtlCol="0" anchor="t"/>
          <a:lstStyle/>
          <a:p>
            <a:pPr marL="0" indent="0" algn="l">
              <a:lnSpc>
                <a:spcPts val="2100"/>
              </a:lnSpc>
              <a:buNone/>
            </a:pPr>
            <a:r>
              <a:rPr lang="en-US" sz="1650" dirty="0">
                <a:solidFill>
                  <a:srgbClr val="CFD0D8"/>
                </a:solidFill>
                <a:latin typeface="Roboto Medium" pitchFamily="34" charset="0"/>
                <a:ea typeface="Roboto Medium" pitchFamily="34" charset="-122"/>
                <a:cs typeface="Roboto Medium" pitchFamily="34" charset="-120"/>
              </a:rPr>
              <a:t>Streamlined Preparation</a:t>
            </a:r>
            <a:endParaRPr lang="en-US" sz="1650" dirty="0"/>
          </a:p>
        </p:txBody>
      </p:sp>
      <p:sp>
        <p:nvSpPr>
          <p:cNvPr id="9" name="Text 6"/>
          <p:cNvSpPr/>
          <p:nvPr/>
        </p:nvSpPr>
        <p:spPr>
          <a:xfrm>
            <a:off x="861655" y="3699272"/>
            <a:ext cx="7420689" cy="546735"/>
          </a:xfrm>
          <a:prstGeom prst="rect">
            <a:avLst/>
          </a:prstGeom>
          <a:noFill/>
          <a:ln/>
        </p:spPr>
        <p:txBody>
          <a:bodyPr wrap="square" lIns="0" tIns="0" rIns="0" bIns="0" rtlCol="0" anchor="t"/>
          <a:lstStyle/>
          <a:p>
            <a:pPr marL="0" indent="0" algn="l">
              <a:lnSpc>
                <a:spcPts val="2150"/>
              </a:lnSpc>
              <a:buNone/>
            </a:pPr>
            <a:r>
              <a:rPr lang="en-US" sz="1300" dirty="0">
                <a:solidFill>
                  <a:srgbClr val="CFD0D8"/>
                </a:solidFill>
                <a:latin typeface="Roboto" pitchFamily="34" charset="0"/>
                <a:ea typeface="Roboto" pitchFamily="34" charset="-122"/>
                <a:cs typeface="Roboto" pitchFamily="34" charset="-120"/>
              </a:rPr>
              <a:t>Libraries offer built-in functions for handling missing data, removing duplicates, and transforming data types, reducing manual coding and errors. Feature engineering is also easily implemented.</a:t>
            </a:r>
            <a:endParaRPr lang="en-US" sz="1300" dirty="0"/>
          </a:p>
        </p:txBody>
      </p:sp>
      <p:sp>
        <p:nvSpPr>
          <p:cNvPr id="10" name="Shape 7"/>
          <p:cNvSpPr/>
          <p:nvPr/>
        </p:nvSpPr>
        <p:spPr>
          <a:xfrm>
            <a:off x="683300" y="4595098"/>
            <a:ext cx="7777401" cy="1272778"/>
          </a:xfrm>
          <a:prstGeom prst="roundRect">
            <a:avLst>
              <a:gd name="adj" fmla="val 5638"/>
            </a:avLst>
          </a:prstGeom>
          <a:solidFill>
            <a:srgbClr val="182567"/>
          </a:solidFill>
          <a:ln w="7620">
            <a:solidFill>
              <a:srgbClr val="313E80"/>
            </a:solidFill>
            <a:prstDash val="solid"/>
          </a:ln>
        </p:spPr>
        <p:txBody>
          <a:bodyPr/>
          <a:lstStyle/>
          <a:p>
            <a:endParaRPr lang="en-IN"/>
          </a:p>
        </p:txBody>
      </p:sp>
      <p:sp>
        <p:nvSpPr>
          <p:cNvPr id="11" name="Text 8"/>
          <p:cNvSpPr/>
          <p:nvPr/>
        </p:nvSpPr>
        <p:spPr>
          <a:xfrm>
            <a:off x="861655" y="4773454"/>
            <a:ext cx="2135505" cy="266938"/>
          </a:xfrm>
          <a:prstGeom prst="rect">
            <a:avLst/>
          </a:prstGeom>
          <a:noFill/>
          <a:ln/>
        </p:spPr>
        <p:txBody>
          <a:bodyPr wrap="none" lIns="0" tIns="0" rIns="0" bIns="0" rtlCol="0" anchor="t"/>
          <a:lstStyle/>
          <a:p>
            <a:pPr marL="0" indent="0" algn="l">
              <a:lnSpc>
                <a:spcPts val="2100"/>
              </a:lnSpc>
              <a:buNone/>
            </a:pPr>
            <a:r>
              <a:rPr lang="en-US" sz="1650" dirty="0">
                <a:solidFill>
                  <a:srgbClr val="CFD0D8"/>
                </a:solidFill>
                <a:latin typeface="Roboto Medium" pitchFamily="34" charset="0"/>
                <a:ea typeface="Roboto Medium" pitchFamily="34" charset="-122"/>
                <a:cs typeface="Roboto Medium" pitchFamily="34" charset="-120"/>
              </a:rPr>
              <a:t>Powerful Exploration</a:t>
            </a:r>
            <a:endParaRPr lang="en-US" sz="1650" dirty="0"/>
          </a:p>
        </p:txBody>
      </p:sp>
      <p:sp>
        <p:nvSpPr>
          <p:cNvPr id="12" name="Text 9"/>
          <p:cNvSpPr/>
          <p:nvPr/>
        </p:nvSpPr>
        <p:spPr>
          <a:xfrm>
            <a:off x="861655" y="5142786"/>
            <a:ext cx="7420689" cy="546735"/>
          </a:xfrm>
          <a:prstGeom prst="rect">
            <a:avLst/>
          </a:prstGeom>
          <a:noFill/>
          <a:ln/>
        </p:spPr>
        <p:txBody>
          <a:bodyPr wrap="square" lIns="0" tIns="0" rIns="0" bIns="0" rtlCol="0" anchor="t"/>
          <a:lstStyle/>
          <a:p>
            <a:pPr marL="0" indent="0" algn="l">
              <a:lnSpc>
                <a:spcPts val="2150"/>
              </a:lnSpc>
              <a:buNone/>
            </a:pPr>
            <a:r>
              <a:rPr lang="en-US" sz="1300" dirty="0">
                <a:solidFill>
                  <a:srgbClr val="CFD0D8"/>
                </a:solidFill>
                <a:latin typeface="Roboto" pitchFamily="34" charset="0"/>
                <a:ea typeface="Roboto" pitchFamily="34" charset="-122"/>
                <a:cs typeface="Roboto" pitchFamily="34" charset="-120"/>
              </a:rPr>
              <a:t>Quick generation of descriptive statistics, correlation matrices, and groupby summaries helps uncover key insights and answer specific business questions rapidly.</a:t>
            </a:r>
            <a:endParaRPr lang="en-US" sz="1300" dirty="0"/>
          </a:p>
        </p:txBody>
      </p:sp>
      <p:sp>
        <p:nvSpPr>
          <p:cNvPr id="13" name="Shape 10"/>
          <p:cNvSpPr/>
          <p:nvPr/>
        </p:nvSpPr>
        <p:spPr>
          <a:xfrm>
            <a:off x="683300" y="6038612"/>
            <a:ext cx="7777401" cy="1272778"/>
          </a:xfrm>
          <a:prstGeom prst="roundRect">
            <a:avLst>
              <a:gd name="adj" fmla="val 5638"/>
            </a:avLst>
          </a:prstGeom>
          <a:solidFill>
            <a:srgbClr val="182567"/>
          </a:solidFill>
          <a:ln w="7620">
            <a:solidFill>
              <a:srgbClr val="313E80"/>
            </a:solidFill>
            <a:prstDash val="solid"/>
          </a:ln>
        </p:spPr>
        <p:txBody>
          <a:bodyPr/>
          <a:lstStyle/>
          <a:p>
            <a:endParaRPr lang="en-IN"/>
          </a:p>
        </p:txBody>
      </p:sp>
      <p:sp>
        <p:nvSpPr>
          <p:cNvPr id="14" name="Text 11"/>
          <p:cNvSpPr/>
          <p:nvPr/>
        </p:nvSpPr>
        <p:spPr>
          <a:xfrm>
            <a:off x="861655" y="6216968"/>
            <a:ext cx="2469118" cy="266938"/>
          </a:xfrm>
          <a:prstGeom prst="rect">
            <a:avLst/>
          </a:prstGeom>
          <a:noFill/>
          <a:ln/>
        </p:spPr>
        <p:txBody>
          <a:bodyPr wrap="none" lIns="0" tIns="0" rIns="0" bIns="0" rtlCol="0" anchor="t"/>
          <a:lstStyle/>
          <a:p>
            <a:pPr marL="0" indent="0" algn="l">
              <a:lnSpc>
                <a:spcPts val="2100"/>
              </a:lnSpc>
              <a:buNone/>
            </a:pPr>
            <a:r>
              <a:rPr lang="en-US" sz="1650" dirty="0">
                <a:solidFill>
                  <a:srgbClr val="CFD0D8"/>
                </a:solidFill>
                <a:latin typeface="Roboto Medium" pitchFamily="34" charset="0"/>
                <a:ea typeface="Roboto Medium" pitchFamily="34" charset="-122"/>
                <a:cs typeface="Roboto Medium" pitchFamily="34" charset="-120"/>
              </a:rPr>
              <a:t>High-Quality Visualization</a:t>
            </a:r>
            <a:endParaRPr lang="en-US" sz="1650" dirty="0"/>
          </a:p>
        </p:txBody>
      </p:sp>
      <p:sp>
        <p:nvSpPr>
          <p:cNvPr id="15" name="Text 12"/>
          <p:cNvSpPr/>
          <p:nvPr/>
        </p:nvSpPr>
        <p:spPr>
          <a:xfrm>
            <a:off x="861655" y="6586299"/>
            <a:ext cx="7420689" cy="546735"/>
          </a:xfrm>
          <a:prstGeom prst="rect">
            <a:avLst/>
          </a:prstGeom>
          <a:noFill/>
          <a:ln/>
        </p:spPr>
        <p:txBody>
          <a:bodyPr wrap="square" lIns="0" tIns="0" rIns="0" bIns="0" rtlCol="0" anchor="t"/>
          <a:lstStyle/>
          <a:p>
            <a:pPr marL="0" indent="0" algn="l">
              <a:lnSpc>
                <a:spcPts val="2150"/>
              </a:lnSpc>
              <a:buNone/>
            </a:pPr>
            <a:r>
              <a:rPr lang="en-US" sz="1300" dirty="0">
                <a:solidFill>
                  <a:srgbClr val="CFD0D8"/>
                </a:solidFill>
                <a:latin typeface="Roboto" pitchFamily="34" charset="0"/>
                <a:ea typeface="Roboto" pitchFamily="34" charset="-122"/>
                <a:cs typeface="Roboto" pitchFamily="34" charset="-120"/>
              </a:rPr>
              <a:t>Matplotlib and Seaborn allow the creation of a wide range of plots to visualize trends, distributions, and relationships, making complex data patterns understandable for all audiences.</a:t>
            </a:r>
            <a:endParaRPr lang="en-US" sz="1300" dirty="0"/>
          </a:p>
        </p:txBody>
      </p:sp>
    </p:spTree>
    <p:extLst>
      <p:ext uri="{BB962C8B-B14F-4D97-AF65-F5344CB8AC3E}">
        <p14:creationId xmlns:p14="http://schemas.microsoft.com/office/powerpoint/2010/main" val="358339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57106"/>
            <a:ext cx="11752659"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Conclusion: Actionable Insights &amp; Recommendations</a:t>
            </a:r>
            <a:endParaRPr lang="en-US" sz="3900" dirty="0"/>
          </a:p>
        </p:txBody>
      </p:sp>
      <p:pic>
        <p:nvPicPr>
          <p:cNvPr id="3" name="Image 0" descr="preencoded.png"/>
          <p:cNvPicPr>
            <a:picLocks noChangeAspect="1"/>
          </p:cNvPicPr>
          <p:nvPr/>
        </p:nvPicPr>
        <p:blipFill>
          <a:blip r:embed="rId3"/>
          <a:stretch>
            <a:fillRect/>
          </a:stretch>
        </p:blipFill>
        <p:spPr>
          <a:xfrm>
            <a:off x="3247430" y="1674019"/>
            <a:ext cx="1614011" cy="1143476"/>
          </a:xfrm>
          <a:prstGeom prst="rect">
            <a:avLst/>
          </a:prstGeom>
        </p:spPr>
      </p:pic>
      <p:sp>
        <p:nvSpPr>
          <p:cNvPr id="4" name="Text 1"/>
          <p:cNvSpPr/>
          <p:nvPr/>
        </p:nvSpPr>
        <p:spPr>
          <a:xfrm>
            <a:off x="3914894" y="2213015"/>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1</a:t>
            </a:r>
            <a:endParaRPr lang="en-US" sz="2150" dirty="0"/>
          </a:p>
        </p:txBody>
      </p:sp>
      <p:sp>
        <p:nvSpPr>
          <p:cNvPr id="5" name="Text 2"/>
          <p:cNvSpPr/>
          <p:nvPr/>
        </p:nvSpPr>
        <p:spPr>
          <a:xfrm>
            <a:off x="5059799" y="187237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Enhanced Analysis</a:t>
            </a:r>
            <a:endParaRPr lang="en-US" sz="1950" dirty="0"/>
          </a:p>
        </p:txBody>
      </p:sp>
      <p:sp>
        <p:nvSpPr>
          <p:cNvPr id="6" name="Text 3"/>
          <p:cNvSpPr/>
          <p:nvPr/>
        </p:nvSpPr>
        <p:spPr>
          <a:xfrm>
            <a:off x="5059799" y="2301597"/>
            <a:ext cx="6065401"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Feature engineering, like categorizing room types, deepened insights.</a:t>
            </a:r>
            <a:endParaRPr lang="en-US" sz="1550" dirty="0"/>
          </a:p>
        </p:txBody>
      </p:sp>
      <p:sp>
        <p:nvSpPr>
          <p:cNvPr id="7" name="Shape 4"/>
          <p:cNvSpPr/>
          <p:nvPr/>
        </p:nvSpPr>
        <p:spPr>
          <a:xfrm>
            <a:off x="4910971" y="2832735"/>
            <a:ext cx="8876109" cy="11430"/>
          </a:xfrm>
          <a:prstGeom prst="roundRect">
            <a:avLst>
              <a:gd name="adj" fmla="val 729302"/>
            </a:avLst>
          </a:prstGeom>
          <a:solidFill>
            <a:srgbClr val="313E80"/>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2440424" y="2867025"/>
            <a:ext cx="3228022" cy="1143476"/>
          </a:xfrm>
          <a:prstGeom prst="rect">
            <a:avLst/>
          </a:prstGeom>
        </p:spPr>
      </p:pic>
      <p:sp>
        <p:nvSpPr>
          <p:cNvPr id="9" name="Text 5"/>
          <p:cNvSpPr/>
          <p:nvPr/>
        </p:nvSpPr>
        <p:spPr>
          <a:xfrm>
            <a:off x="3914894" y="3264337"/>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2</a:t>
            </a:r>
            <a:endParaRPr lang="en-US" sz="2150" dirty="0"/>
          </a:p>
        </p:txBody>
      </p:sp>
      <p:sp>
        <p:nvSpPr>
          <p:cNvPr id="10" name="Text 6"/>
          <p:cNvSpPr/>
          <p:nvPr/>
        </p:nvSpPr>
        <p:spPr>
          <a:xfrm>
            <a:off x="5866805" y="306538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Market Trends</a:t>
            </a:r>
            <a:endParaRPr lang="en-US" sz="1950" dirty="0"/>
          </a:p>
        </p:txBody>
      </p:sp>
      <p:sp>
        <p:nvSpPr>
          <p:cNvPr id="11" name="Text 7"/>
          <p:cNvSpPr/>
          <p:nvPr/>
        </p:nvSpPr>
        <p:spPr>
          <a:xfrm>
            <a:off x="5866805" y="3494603"/>
            <a:ext cx="6164818"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Manhattan is most expensive; Bronx/Staten Island are budget-friendly.</a:t>
            </a:r>
            <a:endParaRPr lang="en-US" sz="1550" dirty="0"/>
          </a:p>
        </p:txBody>
      </p:sp>
      <p:sp>
        <p:nvSpPr>
          <p:cNvPr id="12" name="Shape 8"/>
          <p:cNvSpPr/>
          <p:nvPr/>
        </p:nvSpPr>
        <p:spPr>
          <a:xfrm>
            <a:off x="5717977" y="4025741"/>
            <a:ext cx="8069104" cy="11430"/>
          </a:xfrm>
          <a:prstGeom prst="roundRect">
            <a:avLst>
              <a:gd name="adj" fmla="val 729302"/>
            </a:avLst>
          </a:prstGeom>
          <a:solidFill>
            <a:srgbClr val="313E80"/>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1633418" y="4060031"/>
            <a:ext cx="4842034" cy="1143476"/>
          </a:xfrm>
          <a:prstGeom prst="rect">
            <a:avLst/>
          </a:prstGeom>
        </p:spPr>
      </p:pic>
      <p:sp>
        <p:nvSpPr>
          <p:cNvPr id="14" name="Text 9"/>
          <p:cNvSpPr/>
          <p:nvPr/>
        </p:nvSpPr>
        <p:spPr>
          <a:xfrm>
            <a:off x="3914894" y="4457343"/>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3</a:t>
            </a:r>
            <a:endParaRPr lang="en-US" sz="2150" dirty="0"/>
          </a:p>
        </p:txBody>
      </p:sp>
      <p:sp>
        <p:nvSpPr>
          <p:cNvPr id="15" name="Text 10"/>
          <p:cNvSpPr/>
          <p:nvPr/>
        </p:nvSpPr>
        <p:spPr>
          <a:xfrm>
            <a:off x="6673810" y="42583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Popularity Drivers</a:t>
            </a:r>
            <a:endParaRPr lang="en-US" sz="1950" dirty="0"/>
          </a:p>
        </p:txBody>
      </p:sp>
      <p:sp>
        <p:nvSpPr>
          <p:cNvPr id="16" name="Text 11"/>
          <p:cNvSpPr/>
          <p:nvPr/>
        </p:nvSpPr>
        <p:spPr>
          <a:xfrm>
            <a:off x="6673810" y="4687610"/>
            <a:ext cx="6399133"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Central, tourist-heavy neighborhoods and engaged hosts drive popularity.</a:t>
            </a:r>
            <a:endParaRPr lang="en-US" sz="1550" dirty="0"/>
          </a:p>
        </p:txBody>
      </p:sp>
      <p:sp>
        <p:nvSpPr>
          <p:cNvPr id="17" name="Shape 12"/>
          <p:cNvSpPr/>
          <p:nvPr/>
        </p:nvSpPr>
        <p:spPr>
          <a:xfrm>
            <a:off x="6524982" y="5218748"/>
            <a:ext cx="7262098" cy="11430"/>
          </a:xfrm>
          <a:prstGeom prst="roundRect">
            <a:avLst>
              <a:gd name="adj" fmla="val 729302"/>
            </a:avLst>
          </a:prstGeom>
          <a:solidFill>
            <a:srgbClr val="313E80"/>
          </a:solidFill>
          <a:ln/>
        </p:spPr>
        <p:txBody>
          <a:bodyPr/>
          <a:lstStyle/>
          <a:p>
            <a:endParaRPr lang="en-IN"/>
          </a:p>
        </p:txBody>
      </p:sp>
      <p:pic>
        <p:nvPicPr>
          <p:cNvPr id="18" name="Image 3" descr="preencoded.png"/>
          <p:cNvPicPr>
            <a:picLocks noChangeAspect="1"/>
          </p:cNvPicPr>
          <p:nvPr/>
        </p:nvPicPr>
        <p:blipFill>
          <a:blip r:embed="rId6"/>
          <a:stretch>
            <a:fillRect/>
          </a:stretch>
        </p:blipFill>
        <p:spPr>
          <a:xfrm>
            <a:off x="826294" y="5253038"/>
            <a:ext cx="6456164" cy="1143476"/>
          </a:xfrm>
          <a:prstGeom prst="rect">
            <a:avLst/>
          </a:prstGeom>
        </p:spPr>
      </p:pic>
      <p:sp>
        <p:nvSpPr>
          <p:cNvPr id="19" name="Text 13"/>
          <p:cNvSpPr/>
          <p:nvPr/>
        </p:nvSpPr>
        <p:spPr>
          <a:xfrm>
            <a:off x="3914775" y="5650349"/>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4</a:t>
            </a:r>
            <a:endParaRPr lang="en-US" sz="2150" dirty="0"/>
          </a:p>
        </p:txBody>
      </p:sp>
      <p:sp>
        <p:nvSpPr>
          <p:cNvPr id="20" name="Text 14"/>
          <p:cNvSpPr/>
          <p:nvPr/>
        </p:nvSpPr>
        <p:spPr>
          <a:xfrm>
            <a:off x="7480816" y="5451396"/>
            <a:ext cx="2560796"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Room Type Dominance</a:t>
            </a:r>
            <a:endParaRPr lang="en-US" sz="1950" dirty="0"/>
          </a:p>
        </p:txBody>
      </p:sp>
      <p:sp>
        <p:nvSpPr>
          <p:cNvPr id="21" name="Text 15"/>
          <p:cNvSpPr/>
          <p:nvPr/>
        </p:nvSpPr>
        <p:spPr>
          <a:xfrm>
            <a:off x="7480816" y="5880616"/>
            <a:ext cx="6004679"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Entire homes dominate Manhattan, private rooms in outer boroughs.</a:t>
            </a:r>
            <a:endParaRPr lang="en-US" sz="1550" dirty="0"/>
          </a:p>
        </p:txBody>
      </p:sp>
      <p:sp>
        <p:nvSpPr>
          <p:cNvPr id="22" name="Text 16"/>
          <p:cNvSpPr/>
          <p:nvPr/>
        </p:nvSpPr>
        <p:spPr>
          <a:xfrm>
            <a:off x="793790" y="661975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This analysis highlights the diverse and dynamic nature of the NYC Airbnb market. Recommendations include hosts in less expensive boroughs offering value-added services and guests considering the Bronx and Staten Island for affordable stays. Further research could explore seasonality effects.</a:t>
            </a:r>
            <a:endParaRPr lang="en-US" sz="1550" dirty="0"/>
          </a:p>
        </p:txBody>
      </p:sp>
    </p:spTree>
    <p:extLst>
      <p:ext uri="{BB962C8B-B14F-4D97-AF65-F5344CB8AC3E}">
        <p14:creationId xmlns:p14="http://schemas.microsoft.com/office/powerpoint/2010/main" val="115155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247906"/>
            <a:ext cx="7137321"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Project Overview and Objectives</a:t>
            </a:r>
            <a:endParaRPr lang="en-US" sz="3900" dirty="0"/>
          </a:p>
        </p:txBody>
      </p:sp>
      <p:sp>
        <p:nvSpPr>
          <p:cNvPr id="4" name="Shape 1"/>
          <p:cNvSpPr/>
          <p:nvPr/>
        </p:nvSpPr>
        <p:spPr>
          <a:xfrm>
            <a:off x="793790" y="4165640"/>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5" name="Text 2"/>
          <p:cNvSpPr/>
          <p:nvPr/>
        </p:nvSpPr>
        <p:spPr>
          <a:xfrm>
            <a:off x="868204" y="420284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1</a:t>
            </a:r>
            <a:endParaRPr lang="en-US" sz="2300" dirty="0"/>
          </a:p>
        </p:txBody>
      </p:sp>
      <p:sp>
        <p:nvSpPr>
          <p:cNvPr id="6" name="Text 3"/>
          <p:cNvSpPr/>
          <p:nvPr/>
        </p:nvSpPr>
        <p:spPr>
          <a:xfrm>
            <a:off x="1438632" y="423386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Abstract</a:t>
            </a:r>
            <a:endParaRPr lang="en-US" sz="1950" dirty="0"/>
          </a:p>
        </p:txBody>
      </p:sp>
      <p:sp>
        <p:nvSpPr>
          <p:cNvPr id="7" name="Text 4"/>
          <p:cNvSpPr/>
          <p:nvPr/>
        </p:nvSpPr>
        <p:spPr>
          <a:xfrm>
            <a:off x="1438632" y="4663083"/>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Comprehensive data analysis of over 37,000 Airbnb listings in NYC, uncovering trends in pricing, availability, host activity, and neighborhood dynamics across the five boroughs.</a:t>
            </a:r>
            <a:endParaRPr lang="en-US" sz="1550" dirty="0"/>
          </a:p>
        </p:txBody>
      </p:sp>
      <p:sp>
        <p:nvSpPr>
          <p:cNvPr id="8" name="Shape 5"/>
          <p:cNvSpPr/>
          <p:nvPr/>
        </p:nvSpPr>
        <p:spPr>
          <a:xfrm>
            <a:off x="7439144" y="4165640"/>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9" name="Text 6"/>
          <p:cNvSpPr/>
          <p:nvPr/>
        </p:nvSpPr>
        <p:spPr>
          <a:xfrm>
            <a:off x="7513558" y="420284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2</a:t>
            </a:r>
            <a:endParaRPr lang="en-US" sz="2300" dirty="0"/>
          </a:p>
        </p:txBody>
      </p:sp>
      <p:sp>
        <p:nvSpPr>
          <p:cNvPr id="10" name="Text 7"/>
          <p:cNvSpPr/>
          <p:nvPr/>
        </p:nvSpPr>
        <p:spPr>
          <a:xfrm>
            <a:off x="8083987" y="423386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Introduction</a:t>
            </a:r>
            <a:endParaRPr lang="en-US" sz="1950" dirty="0"/>
          </a:p>
        </p:txBody>
      </p:sp>
      <p:sp>
        <p:nvSpPr>
          <p:cNvPr id="11" name="Text 8"/>
          <p:cNvSpPr/>
          <p:nvPr/>
        </p:nvSpPr>
        <p:spPr>
          <a:xfrm>
            <a:off x="8083987" y="4663083"/>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Examines NYC's short-term rental market dynamics, providing actionable insights for hosts, guests, and stakeholders by analyzing price distribution, room types, and review patterns.</a:t>
            </a:r>
            <a:endParaRPr lang="en-US" sz="1550" dirty="0"/>
          </a:p>
        </p:txBody>
      </p:sp>
      <p:sp>
        <p:nvSpPr>
          <p:cNvPr id="12" name="Shape 9"/>
          <p:cNvSpPr/>
          <p:nvPr/>
        </p:nvSpPr>
        <p:spPr>
          <a:xfrm>
            <a:off x="793790" y="6012537"/>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3" name="Text 10"/>
          <p:cNvSpPr/>
          <p:nvPr/>
        </p:nvSpPr>
        <p:spPr>
          <a:xfrm>
            <a:off x="868204" y="604974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3</a:t>
            </a:r>
            <a:endParaRPr lang="en-US" sz="2300" dirty="0"/>
          </a:p>
        </p:txBody>
      </p:sp>
      <p:sp>
        <p:nvSpPr>
          <p:cNvPr id="14" name="Text 11"/>
          <p:cNvSpPr/>
          <p:nvPr/>
        </p:nvSpPr>
        <p:spPr>
          <a:xfrm>
            <a:off x="1438632" y="60807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System Requirements</a:t>
            </a:r>
            <a:endParaRPr lang="en-US" sz="1950" dirty="0"/>
          </a:p>
        </p:txBody>
      </p:sp>
      <p:sp>
        <p:nvSpPr>
          <p:cNvPr id="15" name="Text 12"/>
          <p:cNvSpPr/>
          <p:nvPr/>
        </p:nvSpPr>
        <p:spPr>
          <a:xfrm>
            <a:off x="1438632" y="6509980"/>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Details the necessary software (Python 3.8+, libraries, Jupyter) and hardware (Intel i3+, 4GB RAM, 2GB storage) for project execution.</a:t>
            </a:r>
            <a:endParaRPr lang="en-US" sz="1550" dirty="0"/>
          </a:p>
        </p:txBody>
      </p:sp>
      <p:sp>
        <p:nvSpPr>
          <p:cNvPr id="16" name="Shape 13"/>
          <p:cNvSpPr/>
          <p:nvPr/>
        </p:nvSpPr>
        <p:spPr>
          <a:xfrm>
            <a:off x="7439144" y="6012537"/>
            <a:ext cx="446484" cy="44648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7" name="Text 14"/>
          <p:cNvSpPr/>
          <p:nvPr/>
        </p:nvSpPr>
        <p:spPr>
          <a:xfrm>
            <a:off x="7513558" y="604974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4</a:t>
            </a:r>
            <a:endParaRPr lang="en-US" sz="2300" dirty="0"/>
          </a:p>
        </p:txBody>
      </p:sp>
      <p:sp>
        <p:nvSpPr>
          <p:cNvPr id="18" name="Text 15"/>
          <p:cNvSpPr/>
          <p:nvPr/>
        </p:nvSpPr>
        <p:spPr>
          <a:xfrm>
            <a:off x="8083987" y="60807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Project Architecture</a:t>
            </a:r>
            <a:endParaRPr lang="en-US" sz="1950" dirty="0"/>
          </a:p>
        </p:txBody>
      </p:sp>
      <p:sp>
        <p:nvSpPr>
          <p:cNvPr id="19" name="Text 16"/>
          <p:cNvSpPr/>
          <p:nvPr/>
        </p:nvSpPr>
        <p:spPr>
          <a:xfrm>
            <a:off x="8083987" y="6509980"/>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Outlines the systematic workflow from data ingestion to insights, including data exploration, cleaning, analysis, visualization, and reporting.</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5639"/>
            <a:ext cx="7307342"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References &amp; Further Exploration</a:t>
            </a:r>
            <a:endParaRPr lang="en-US" sz="3900" dirty="0"/>
          </a:p>
        </p:txBody>
      </p:sp>
      <p:pic>
        <p:nvPicPr>
          <p:cNvPr id="4" name="Image 1" descr="preencoded.png"/>
          <p:cNvPicPr>
            <a:picLocks noChangeAspect="1"/>
          </p:cNvPicPr>
          <p:nvPr/>
        </p:nvPicPr>
        <p:blipFill>
          <a:blip r:embed="rId4"/>
          <a:stretch>
            <a:fillRect/>
          </a:stretch>
        </p:blipFill>
        <p:spPr>
          <a:xfrm>
            <a:off x="793790" y="2223373"/>
            <a:ext cx="992267" cy="1461016"/>
          </a:xfrm>
          <a:prstGeom prst="rect">
            <a:avLst/>
          </a:prstGeom>
        </p:spPr>
      </p:pic>
      <p:sp>
        <p:nvSpPr>
          <p:cNvPr id="5" name="Text 1"/>
          <p:cNvSpPr/>
          <p:nvPr/>
        </p:nvSpPr>
        <p:spPr>
          <a:xfrm>
            <a:off x="1984415" y="2421731"/>
            <a:ext cx="3120866"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Inside Airbnb – Get the Data</a:t>
            </a:r>
            <a:endParaRPr lang="en-US" sz="1950" dirty="0"/>
          </a:p>
        </p:txBody>
      </p:sp>
      <p:sp>
        <p:nvSpPr>
          <p:cNvPr id="6" name="Text 2"/>
          <p:cNvSpPr/>
          <p:nvPr/>
        </p:nvSpPr>
        <p:spPr>
          <a:xfrm>
            <a:off x="1984415" y="2850952"/>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primary dataset was sourced from Inside Airbnb, providing publicly available data on NYC listings. </a:t>
            </a:r>
            <a:r>
              <a:rPr lang="en-US" sz="1550" u="sng" dirty="0">
                <a:solidFill>
                  <a:srgbClr val="5A6ED8"/>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https://insideairbnb.com/get-the-data/</a:t>
            </a:r>
            <a:endParaRPr lang="en-US" sz="1550" dirty="0"/>
          </a:p>
        </p:txBody>
      </p:sp>
      <p:pic>
        <p:nvPicPr>
          <p:cNvPr id="7" name="Image 2" descr="preencoded.png"/>
          <p:cNvPicPr>
            <a:picLocks noChangeAspect="1"/>
          </p:cNvPicPr>
          <p:nvPr/>
        </p:nvPicPr>
        <p:blipFill>
          <a:blip r:embed="rId6"/>
          <a:stretch>
            <a:fillRect/>
          </a:stretch>
        </p:blipFill>
        <p:spPr>
          <a:xfrm>
            <a:off x="793790" y="3684389"/>
            <a:ext cx="992267" cy="1778556"/>
          </a:xfrm>
          <a:prstGeom prst="rect">
            <a:avLst/>
          </a:prstGeom>
        </p:spPr>
      </p:pic>
      <p:sp>
        <p:nvSpPr>
          <p:cNvPr id="8" name="Text 3"/>
          <p:cNvSpPr/>
          <p:nvPr/>
        </p:nvSpPr>
        <p:spPr>
          <a:xfrm>
            <a:off x="1984415" y="3882747"/>
            <a:ext cx="4374594"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Inside Airbnb – New York City Overview</a:t>
            </a:r>
            <a:endParaRPr lang="en-US" sz="1950" dirty="0"/>
          </a:p>
        </p:txBody>
      </p:sp>
      <p:sp>
        <p:nvSpPr>
          <p:cNvPr id="9" name="Text 4"/>
          <p:cNvSpPr/>
          <p:nvPr/>
        </p:nvSpPr>
        <p:spPr>
          <a:xfrm>
            <a:off x="1984415" y="4311968"/>
            <a:ext cx="6365796"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Additional context and data structure information were referenced from the Inside Airbnb New York City project page. </a:t>
            </a:r>
            <a:r>
              <a:rPr lang="en-US" sz="1550" u="sng" dirty="0">
                <a:solidFill>
                  <a:srgbClr val="5A6ED8"/>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https://insideairbnb.com/new-york-city/</a:t>
            </a:r>
            <a:endParaRPr lang="en-US" sz="1550" dirty="0"/>
          </a:p>
        </p:txBody>
      </p:sp>
      <p:pic>
        <p:nvPicPr>
          <p:cNvPr id="10" name="Image 3" descr="preencoded.png"/>
          <p:cNvPicPr>
            <a:picLocks noChangeAspect="1"/>
          </p:cNvPicPr>
          <p:nvPr/>
        </p:nvPicPr>
        <p:blipFill>
          <a:blip r:embed="rId8"/>
          <a:stretch>
            <a:fillRect/>
          </a:stretch>
        </p:blipFill>
        <p:spPr>
          <a:xfrm>
            <a:off x="793790" y="5462945"/>
            <a:ext cx="992267" cy="1461016"/>
          </a:xfrm>
          <a:prstGeom prst="rect">
            <a:avLst/>
          </a:prstGeom>
        </p:spPr>
      </p:pic>
      <p:sp>
        <p:nvSpPr>
          <p:cNvPr id="11" name="Text 5"/>
          <p:cNvSpPr/>
          <p:nvPr/>
        </p:nvSpPr>
        <p:spPr>
          <a:xfrm>
            <a:off x="1984415" y="56613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Future Research</a:t>
            </a:r>
            <a:endParaRPr lang="en-US" sz="1950" dirty="0"/>
          </a:p>
        </p:txBody>
      </p:sp>
      <p:sp>
        <p:nvSpPr>
          <p:cNvPr id="12" name="Text 6"/>
          <p:cNvSpPr/>
          <p:nvPr/>
        </p:nvSpPr>
        <p:spPr>
          <a:xfrm>
            <a:off x="1984415" y="6090523"/>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Explore the effects of seasonality and external events on pricing and availability to gain deeper insights into market fluctuations.</a:t>
            </a:r>
            <a:endParaRPr lang="en-US" sz="1550" dirty="0"/>
          </a:p>
        </p:txBody>
      </p:sp>
    </p:spTree>
    <p:extLst>
      <p:ext uri="{BB962C8B-B14F-4D97-AF65-F5344CB8AC3E}">
        <p14:creationId xmlns:p14="http://schemas.microsoft.com/office/powerpoint/2010/main" val="358749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65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Abstract: Uncovering NYC Airbnb Insights</a:t>
            </a:r>
            <a:endParaRPr lang="en-US" sz="3900" dirty="0"/>
          </a:p>
        </p:txBody>
      </p:sp>
      <p:sp>
        <p:nvSpPr>
          <p:cNvPr id="4" name="Text 1"/>
          <p:cNvSpPr/>
          <p:nvPr/>
        </p:nvSpPr>
        <p:spPr>
          <a:xfrm>
            <a:off x="793790" y="318432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This project conducts a comprehensive data analysis of over 37,000 Airbnb listings in New York City. The primary goal is to reveal key trends and insights regarding pricing, availability, host activity, and neighborhood dynamics across NYC's five boroughs. The analysis involves data exploration, cleaning, addressing missing values and outliers, and engineering new features like room type categories and price segments.</a:t>
            </a:r>
            <a:endParaRPr lang="en-US" sz="1550" dirty="0"/>
          </a:p>
        </p:txBody>
      </p:sp>
      <p:sp>
        <p:nvSpPr>
          <p:cNvPr id="5" name="Text 2"/>
          <p:cNvSpPr/>
          <p:nvPr/>
        </p:nvSpPr>
        <p:spPr>
          <a:xfrm>
            <a:off x="793790" y="499526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Descriptive statistics and visualizations highlight significant price differences among boroughs, with Manhattan being the most expensive. The study identifies popular neighborhoods and hosts, along with the distribution of room types and their location-based relationships. Correlation analysis further explores the interplay between variables such as price, reviews, and availability.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534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Introduction to NYC Airbnb Data Analysis</a:t>
            </a:r>
            <a:endParaRPr lang="en-US" sz="3900" dirty="0"/>
          </a:p>
        </p:txBody>
      </p:sp>
      <p:sp>
        <p:nvSpPr>
          <p:cNvPr id="4" name="Text 1"/>
          <p:cNvSpPr/>
          <p:nvPr/>
        </p:nvSpPr>
        <p:spPr>
          <a:xfrm>
            <a:off x="793790" y="334315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Airbnb NYC Listings Data Analysis Project delves into the vibrant short-term rental market of New York City. Utilising a dataset of over 37,000 listings across the five boroughs, this analysis aims to uncover key patterns in pricing, availability, host activity, and neighborhood characteristics.</a:t>
            </a:r>
            <a:endParaRPr lang="en-US" sz="1550" dirty="0"/>
          </a:p>
        </p:txBody>
      </p:sp>
      <p:sp>
        <p:nvSpPr>
          <p:cNvPr id="5" name="Text 2"/>
          <p:cNvSpPr/>
          <p:nvPr/>
        </p:nvSpPr>
        <p:spPr>
          <a:xfrm>
            <a:off x="793790" y="483655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project's objective is to provide actionable insights for hosts to optimise listings, for guests to find suitable accommodations, and for stakeholders to understand market trends. By examining variables like price distribution, room types, review patterns, and geographical distribution, this study reveals the complex factors shaping NYC's Airbnb ecosystem.</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pic>
        <p:nvPicPr>
          <p:cNvPr id="3" name="Image 1" descr="preencoded.png"/>
          <p:cNvPicPr>
            <a:picLocks noChangeAspect="1"/>
          </p:cNvPicPr>
          <p:nvPr/>
        </p:nvPicPr>
        <p:blipFill>
          <a:blip r:embed="rId4"/>
          <a:stretch>
            <a:fillRect/>
          </a:stretch>
        </p:blipFill>
        <p:spPr>
          <a:xfrm>
            <a:off x="9362718" y="869275"/>
            <a:ext cx="5048964" cy="6491526"/>
          </a:xfrm>
          <a:prstGeom prst="rect">
            <a:avLst/>
          </a:prstGeom>
        </p:spPr>
      </p:pic>
      <p:sp>
        <p:nvSpPr>
          <p:cNvPr id="4" name="Text 0"/>
          <p:cNvSpPr/>
          <p:nvPr/>
        </p:nvSpPr>
        <p:spPr>
          <a:xfrm>
            <a:off x="700088" y="481251"/>
            <a:ext cx="7743825" cy="1093708"/>
          </a:xfrm>
          <a:prstGeom prst="rect">
            <a:avLst/>
          </a:prstGeom>
          <a:noFill/>
          <a:ln/>
        </p:spPr>
        <p:txBody>
          <a:bodyPr wrap="square" lIns="0" tIns="0" rIns="0" bIns="0" rtlCol="0" anchor="t"/>
          <a:lstStyle/>
          <a:p>
            <a:pPr marL="0" indent="0" algn="l">
              <a:lnSpc>
                <a:spcPts val="4300"/>
              </a:lnSpc>
              <a:buNone/>
            </a:pPr>
            <a:r>
              <a:rPr lang="en-US" sz="3400" dirty="0">
                <a:solidFill>
                  <a:srgbClr val="FFFFFF"/>
                </a:solidFill>
                <a:latin typeface="Roboto Medium" pitchFamily="34" charset="0"/>
                <a:ea typeface="Roboto Medium" pitchFamily="34" charset="-122"/>
                <a:cs typeface="Roboto Medium" pitchFamily="34" charset="-120"/>
              </a:rPr>
              <a:t>Project Methodology: A Structured Approach</a:t>
            </a:r>
            <a:endParaRPr lang="en-US" sz="3400" dirty="0"/>
          </a:p>
        </p:txBody>
      </p:sp>
      <p:pic>
        <p:nvPicPr>
          <p:cNvPr id="5" name="Image 2" descr="preencoded.png"/>
          <p:cNvPicPr>
            <a:picLocks noChangeAspect="1"/>
          </p:cNvPicPr>
          <p:nvPr/>
        </p:nvPicPr>
        <p:blipFill>
          <a:blip r:embed="rId5"/>
          <a:stretch>
            <a:fillRect/>
          </a:stretch>
        </p:blipFill>
        <p:spPr>
          <a:xfrm>
            <a:off x="700088" y="1837492"/>
            <a:ext cx="875109" cy="1288613"/>
          </a:xfrm>
          <a:prstGeom prst="rect">
            <a:avLst/>
          </a:prstGeom>
        </p:spPr>
      </p:pic>
      <p:sp>
        <p:nvSpPr>
          <p:cNvPr id="6" name="Text 1"/>
          <p:cNvSpPr/>
          <p:nvPr/>
        </p:nvSpPr>
        <p:spPr>
          <a:xfrm>
            <a:off x="1750219" y="2012513"/>
            <a:ext cx="2187893" cy="273487"/>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Data Acquisition</a:t>
            </a:r>
            <a:endParaRPr lang="en-US" sz="1700" dirty="0"/>
          </a:p>
        </p:txBody>
      </p:sp>
      <p:sp>
        <p:nvSpPr>
          <p:cNvPr id="7" name="Text 2"/>
          <p:cNvSpPr/>
          <p:nvPr/>
        </p:nvSpPr>
        <p:spPr>
          <a:xfrm>
            <a:off x="1750219" y="2391013"/>
            <a:ext cx="6693694" cy="560070"/>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Dataset with 19 columns, including IDs, host info, geographical data, pricing, and review metrics.</a:t>
            </a:r>
            <a:endParaRPr lang="en-US" sz="1350" dirty="0"/>
          </a:p>
        </p:txBody>
      </p:sp>
      <p:pic>
        <p:nvPicPr>
          <p:cNvPr id="8" name="Image 3" descr="preencoded.png"/>
          <p:cNvPicPr>
            <a:picLocks noChangeAspect="1"/>
          </p:cNvPicPr>
          <p:nvPr/>
        </p:nvPicPr>
        <p:blipFill>
          <a:blip r:embed="rId6"/>
          <a:stretch>
            <a:fillRect/>
          </a:stretch>
        </p:blipFill>
        <p:spPr>
          <a:xfrm>
            <a:off x="700088" y="3126105"/>
            <a:ext cx="875109" cy="1288613"/>
          </a:xfrm>
          <a:prstGeom prst="rect">
            <a:avLst/>
          </a:prstGeom>
        </p:spPr>
      </p:pic>
      <p:sp>
        <p:nvSpPr>
          <p:cNvPr id="9" name="Text 3"/>
          <p:cNvSpPr/>
          <p:nvPr/>
        </p:nvSpPr>
        <p:spPr>
          <a:xfrm>
            <a:off x="1750219" y="3301127"/>
            <a:ext cx="2187893" cy="273487"/>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Data Preparation</a:t>
            </a:r>
            <a:endParaRPr lang="en-US" sz="1700" dirty="0"/>
          </a:p>
        </p:txBody>
      </p:sp>
      <p:sp>
        <p:nvSpPr>
          <p:cNvPr id="10" name="Text 4"/>
          <p:cNvSpPr/>
          <p:nvPr/>
        </p:nvSpPr>
        <p:spPr>
          <a:xfrm>
            <a:off x="1750219" y="3679627"/>
            <a:ext cx="6693694" cy="560070"/>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Handling missing values (reviews_per_month, name, host_name), converting price to float, and last_review to datetime.</a:t>
            </a:r>
            <a:endParaRPr lang="en-US" sz="1350" dirty="0"/>
          </a:p>
        </p:txBody>
      </p:sp>
      <p:pic>
        <p:nvPicPr>
          <p:cNvPr id="11" name="Image 4" descr="preencoded.png"/>
          <p:cNvPicPr>
            <a:picLocks noChangeAspect="1"/>
          </p:cNvPicPr>
          <p:nvPr/>
        </p:nvPicPr>
        <p:blipFill>
          <a:blip r:embed="rId7"/>
          <a:stretch>
            <a:fillRect/>
          </a:stretch>
        </p:blipFill>
        <p:spPr>
          <a:xfrm>
            <a:off x="700088" y="4414718"/>
            <a:ext cx="875109" cy="1288613"/>
          </a:xfrm>
          <a:prstGeom prst="rect">
            <a:avLst/>
          </a:prstGeom>
        </p:spPr>
      </p:pic>
      <p:sp>
        <p:nvSpPr>
          <p:cNvPr id="12" name="Text 5"/>
          <p:cNvSpPr/>
          <p:nvPr/>
        </p:nvSpPr>
        <p:spPr>
          <a:xfrm>
            <a:off x="1750219" y="4589740"/>
            <a:ext cx="2187893" cy="273487"/>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Feature Engineering</a:t>
            </a:r>
            <a:endParaRPr lang="en-US" sz="1700" dirty="0"/>
          </a:p>
        </p:txBody>
      </p:sp>
      <p:sp>
        <p:nvSpPr>
          <p:cNvPr id="13" name="Text 6"/>
          <p:cNvSpPr/>
          <p:nvPr/>
        </p:nvSpPr>
        <p:spPr>
          <a:xfrm>
            <a:off x="1750219" y="4968240"/>
            <a:ext cx="6693694" cy="560070"/>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Creating room_type_category, price_category, review_month, and availability_status for enhanced analysis.</a:t>
            </a:r>
            <a:endParaRPr lang="en-US" sz="1350" dirty="0"/>
          </a:p>
        </p:txBody>
      </p:sp>
      <p:pic>
        <p:nvPicPr>
          <p:cNvPr id="14" name="Image 5" descr="preencoded.png"/>
          <p:cNvPicPr>
            <a:picLocks noChangeAspect="1"/>
          </p:cNvPicPr>
          <p:nvPr/>
        </p:nvPicPr>
        <p:blipFill>
          <a:blip r:embed="rId8"/>
          <a:stretch>
            <a:fillRect/>
          </a:stretch>
        </p:blipFill>
        <p:spPr>
          <a:xfrm>
            <a:off x="700088" y="5703332"/>
            <a:ext cx="875109" cy="1288613"/>
          </a:xfrm>
          <a:prstGeom prst="rect">
            <a:avLst/>
          </a:prstGeom>
        </p:spPr>
      </p:pic>
      <p:sp>
        <p:nvSpPr>
          <p:cNvPr id="15" name="Text 7"/>
          <p:cNvSpPr/>
          <p:nvPr/>
        </p:nvSpPr>
        <p:spPr>
          <a:xfrm>
            <a:off x="1750219" y="5878354"/>
            <a:ext cx="2187893" cy="273487"/>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Outlier Treatment</a:t>
            </a:r>
            <a:endParaRPr lang="en-US" sz="1700" dirty="0"/>
          </a:p>
        </p:txBody>
      </p:sp>
      <p:sp>
        <p:nvSpPr>
          <p:cNvPr id="16" name="Text 8"/>
          <p:cNvSpPr/>
          <p:nvPr/>
        </p:nvSpPr>
        <p:spPr>
          <a:xfrm>
            <a:off x="1750219" y="6256853"/>
            <a:ext cx="6693694" cy="560070"/>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Applying IQR-based filtering for extreme price values and log transformation for normalization.</a:t>
            </a:r>
            <a:endParaRPr lang="en-US" sz="1350" dirty="0"/>
          </a:p>
        </p:txBody>
      </p:sp>
      <p:sp>
        <p:nvSpPr>
          <p:cNvPr id="17" name="Text 9"/>
          <p:cNvSpPr/>
          <p:nvPr/>
        </p:nvSpPr>
        <p:spPr>
          <a:xfrm>
            <a:off x="700088" y="7188756"/>
            <a:ext cx="7743825" cy="560070"/>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This structured data science workflow ensures thoroughness and accuracy in analysing the Airbnb dataset, leading to robust and actionable insights.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210991"/>
            <a:ext cx="9636085"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System Requirements for Project Execution</a:t>
            </a:r>
            <a:endParaRPr lang="en-US" sz="3900" dirty="0"/>
          </a:p>
        </p:txBody>
      </p:sp>
      <p:sp>
        <p:nvSpPr>
          <p:cNvPr id="3" name="Text 1"/>
          <p:cNvSpPr/>
          <p:nvPr/>
        </p:nvSpPr>
        <p:spPr>
          <a:xfrm>
            <a:off x="793790" y="3327083"/>
            <a:ext cx="2604492"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Roboto Medium" pitchFamily="34" charset="0"/>
                <a:ea typeface="Roboto Medium" pitchFamily="34" charset="-122"/>
                <a:cs typeface="Roboto Medium" pitchFamily="34" charset="-120"/>
              </a:rPr>
              <a:t>Software Requirements</a:t>
            </a:r>
            <a:endParaRPr lang="en-US" sz="1950" dirty="0"/>
          </a:p>
        </p:txBody>
      </p:sp>
      <p:sp>
        <p:nvSpPr>
          <p:cNvPr id="4" name="Text 2"/>
          <p:cNvSpPr/>
          <p:nvPr/>
        </p:nvSpPr>
        <p:spPr>
          <a:xfrm>
            <a:off x="793790" y="383559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Operating System: Windows 10+, macOS, or modern Linux.</a:t>
            </a:r>
            <a:endParaRPr lang="en-US" sz="1550" dirty="0"/>
          </a:p>
        </p:txBody>
      </p:sp>
      <p:sp>
        <p:nvSpPr>
          <p:cNvPr id="5" name="Text 3"/>
          <p:cNvSpPr/>
          <p:nvPr/>
        </p:nvSpPr>
        <p:spPr>
          <a:xfrm>
            <a:off x="793790" y="422255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Python Environment: Python 3.8 or higher.</a:t>
            </a:r>
            <a:endParaRPr lang="en-US" sz="1550" dirty="0"/>
          </a:p>
        </p:txBody>
      </p:sp>
      <p:sp>
        <p:nvSpPr>
          <p:cNvPr id="6" name="Text 4"/>
          <p:cNvSpPr/>
          <p:nvPr/>
        </p:nvSpPr>
        <p:spPr>
          <a:xfrm>
            <a:off x="793790" y="460950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Python Libraries: numpy, pandas, matplotlib, seaborn (for data analysis and visualisation).</a:t>
            </a:r>
            <a:endParaRPr lang="en-US" sz="1550" dirty="0"/>
          </a:p>
        </p:txBody>
      </p:sp>
      <p:sp>
        <p:nvSpPr>
          <p:cNvPr id="7" name="Text 5"/>
          <p:cNvSpPr/>
          <p:nvPr/>
        </p:nvSpPr>
        <p:spPr>
          <a:xfrm>
            <a:off x="793790" y="531399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Additional Tools: Jupyter Notebook/JupyterLab (for interactive development), modern web browser, PDF reader.</a:t>
            </a:r>
            <a:endParaRPr lang="en-US" sz="1550" dirty="0"/>
          </a:p>
        </p:txBody>
      </p:sp>
      <p:sp>
        <p:nvSpPr>
          <p:cNvPr id="8" name="Text 6"/>
          <p:cNvSpPr/>
          <p:nvPr/>
        </p:nvSpPr>
        <p:spPr>
          <a:xfrm>
            <a:off x="7564874" y="3327083"/>
            <a:ext cx="2678192"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Roboto Medium" pitchFamily="34" charset="0"/>
                <a:ea typeface="Roboto Medium" pitchFamily="34" charset="-122"/>
                <a:cs typeface="Roboto Medium" pitchFamily="34" charset="-120"/>
              </a:rPr>
              <a:t>Hardware Requirements</a:t>
            </a:r>
            <a:endParaRPr lang="en-US" sz="1950" dirty="0"/>
          </a:p>
        </p:txBody>
      </p:sp>
      <p:sp>
        <p:nvSpPr>
          <p:cNvPr id="9" name="Text 7"/>
          <p:cNvSpPr/>
          <p:nvPr/>
        </p:nvSpPr>
        <p:spPr>
          <a:xfrm>
            <a:off x="7564874" y="383559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Processor: Intel i3 (8th gen) or AMD equivalent (minimum); Intel i5/i7 or AMD Ryzen (recommended).</a:t>
            </a:r>
            <a:endParaRPr lang="en-US" sz="1550" dirty="0"/>
          </a:p>
        </p:txBody>
      </p:sp>
      <p:sp>
        <p:nvSpPr>
          <p:cNvPr id="10" name="Text 8"/>
          <p:cNvSpPr/>
          <p:nvPr/>
        </p:nvSpPr>
        <p:spPr>
          <a:xfrm>
            <a:off x="7564874" y="454009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RAM: 4 GB (minimum); 8 GB or higher (recommended for large datasets and multitasking).</a:t>
            </a:r>
            <a:endParaRPr lang="en-US" sz="1550" dirty="0"/>
          </a:p>
        </p:txBody>
      </p:sp>
      <p:sp>
        <p:nvSpPr>
          <p:cNvPr id="11" name="Text 9"/>
          <p:cNvSpPr/>
          <p:nvPr/>
        </p:nvSpPr>
        <p:spPr>
          <a:xfrm>
            <a:off x="7564874" y="524458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Storage: At least 2 GB free disk space for dataset, Python environment, and output files.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7700" y="445294"/>
            <a:ext cx="6888599" cy="506016"/>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Roboto Medium" pitchFamily="34" charset="0"/>
                <a:ea typeface="Roboto Medium" pitchFamily="34" charset="-122"/>
                <a:cs typeface="Roboto Medium" pitchFamily="34" charset="-120"/>
              </a:rPr>
              <a:t>Project Architecture: Workflow Stages</a:t>
            </a:r>
            <a:endParaRPr lang="en-US" sz="3150" dirty="0"/>
          </a:p>
        </p:txBody>
      </p:sp>
      <p:sp>
        <p:nvSpPr>
          <p:cNvPr id="3" name="Shape 1"/>
          <p:cNvSpPr/>
          <p:nvPr/>
        </p:nvSpPr>
        <p:spPr>
          <a:xfrm>
            <a:off x="7303770" y="1275159"/>
            <a:ext cx="22860" cy="6510099"/>
          </a:xfrm>
          <a:prstGeom prst="roundRect">
            <a:avLst>
              <a:gd name="adj" fmla="val 297535"/>
            </a:avLst>
          </a:prstGeom>
          <a:solidFill>
            <a:srgbClr val="313E80"/>
          </a:solidFill>
          <a:ln/>
        </p:spPr>
        <p:txBody>
          <a:bodyPr/>
          <a:lstStyle/>
          <a:p>
            <a:endParaRPr lang="en-IN"/>
          </a:p>
        </p:txBody>
      </p:sp>
      <p:sp>
        <p:nvSpPr>
          <p:cNvPr id="4" name="Shape 2"/>
          <p:cNvSpPr/>
          <p:nvPr/>
        </p:nvSpPr>
        <p:spPr>
          <a:xfrm>
            <a:off x="6670119" y="1445895"/>
            <a:ext cx="485775" cy="22860"/>
          </a:xfrm>
          <a:prstGeom prst="roundRect">
            <a:avLst>
              <a:gd name="adj" fmla="val 297535"/>
            </a:avLst>
          </a:prstGeom>
          <a:solidFill>
            <a:srgbClr val="313E80"/>
          </a:solidFill>
          <a:ln/>
        </p:spPr>
        <p:txBody>
          <a:bodyPr/>
          <a:lstStyle/>
          <a:p>
            <a:endParaRPr lang="en-IN"/>
          </a:p>
        </p:txBody>
      </p:sp>
      <p:sp>
        <p:nvSpPr>
          <p:cNvPr id="5" name="Shape 3"/>
          <p:cNvSpPr/>
          <p:nvPr/>
        </p:nvSpPr>
        <p:spPr>
          <a:xfrm>
            <a:off x="7133034" y="1275159"/>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6" name="Image 0" descr="preencoded.png"/>
          <p:cNvPicPr>
            <a:picLocks noChangeAspect="1"/>
          </p:cNvPicPr>
          <p:nvPr/>
        </p:nvPicPr>
        <p:blipFill>
          <a:blip r:embed="rId3"/>
          <a:stretch>
            <a:fillRect/>
          </a:stretch>
        </p:blipFill>
        <p:spPr>
          <a:xfrm>
            <a:off x="7193756" y="1305520"/>
            <a:ext cx="242888" cy="303609"/>
          </a:xfrm>
          <a:prstGeom prst="rect">
            <a:avLst/>
          </a:prstGeom>
        </p:spPr>
      </p:pic>
      <p:sp>
        <p:nvSpPr>
          <p:cNvPr id="7" name="Text 4"/>
          <p:cNvSpPr/>
          <p:nvPr/>
        </p:nvSpPr>
        <p:spPr>
          <a:xfrm>
            <a:off x="4481274" y="1330762"/>
            <a:ext cx="2024301" cy="253008"/>
          </a:xfrm>
          <a:prstGeom prst="rect">
            <a:avLst/>
          </a:prstGeom>
          <a:noFill/>
          <a:ln/>
        </p:spPr>
        <p:txBody>
          <a:bodyPr wrap="none" lIns="0" tIns="0" rIns="0" bIns="0" rtlCol="0" anchor="t"/>
          <a:lstStyle/>
          <a:p>
            <a:pPr marL="0" indent="0" algn="r">
              <a:lnSpc>
                <a:spcPts val="1950"/>
              </a:lnSpc>
              <a:buNone/>
            </a:pPr>
            <a:r>
              <a:rPr lang="en-US" sz="1550" dirty="0">
                <a:solidFill>
                  <a:srgbClr val="CFD0D8"/>
                </a:solidFill>
                <a:latin typeface="Roboto Medium" pitchFamily="34" charset="0"/>
                <a:ea typeface="Roboto Medium" pitchFamily="34" charset="-122"/>
                <a:cs typeface="Roboto Medium" pitchFamily="34" charset="-120"/>
              </a:rPr>
              <a:t>Data Ingestion</a:t>
            </a:r>
            <a:endParaRPr lang="en-US" sz="1550" dirty="0"/>
          </a:p>
        </p:txBody>
      </p:sp>
      <p:sp>
        <p:nvSpPr>
          <p:cNvPr id="8" name="Text 5"/>
          <p:cNvSpPr/>
          <p:nvPr/>
        </p:nvSpPr>
        <p:spPr>
          <a:xfrm>
            <a:off x="647700" y="1680924"/>
            <a:ext cx="5857875" cy="518160"/>
          </a:xfrm>
          <a:prstGeom prst="rect">
            <a:avLst/>
          </a:prstGeom>
          <a:noFill/>
          <a:ln/>
        </p:spPr>
        <p:txBody>
          <a:bodyPr wrap="square" lIns="0" tIns="0" rIns="0" bIns="0" rtlCol="0" anchor="t"/>
          <a:lstStyle/>
          <a:p>
            <a:pPr marL="0" indent="0" algn="r">
              <a:lnSpc>
                <a:spcPts val="2000"/>
              </a:lnSpc>
              <a:buNone/>
            </a:pPr>
            <a:r>
              <a:rPr lang="en-US" sz="1250" dirty="0">
                <a:solidFill>
                  <a:srgbClr val="CFD0D8"/>
                </a:solidFill>
                <a:latin typeface="Roboto" pitchFamily="34" charset="0"/>
                <a:ea typeface="Roboto" pitchFamily="34" charset="-122"/>
                <a:cs typeface="Roboto" pitchFamily="34" charset="-120"/>
              </a:rPr>
              <a:t>Importing essential Python libraries (NumPy, pandas, Matplotlib, Seaborn) and loading the Airbnb dataset.</a:t>
            </a:r>
            <a:endParaRPr lang="en-US" sz="1250" dirty="0"/>
          </a:p>
        </p:txBody>
      </p:sp>
      <p:sp>
        <p:nvSpPr>
          <p:cNvPr id="9" name="Shape 6"/>
          <p:cNvSpPr/>
          <p:nvPr/>
        </p:nvSpPr>
        <p:spPr>
          <a:xfrm>
            <a:off x="7474506" y="2417445"/>
            <a:ext cx="485775" cy="22860"/>
          </a:xfrm>
          <a:prstGeom prst="roundRect">
            <a:avLst>
              <a:gd name="adj" fmla="val 297535"/>
            </a:avLst>
          </a:prstGeom>
          <a:solidFill>
            <a:srgbClr val="313E80"/>
          </a:solidFill>
          <a:ln/>
        </p:spPr>
        <p:txBody>
          <a:bodyPr/>
          <a:lstStyle/>
          <a:p>
            <a:endParaRPr lang="en-IN"/>
          </a:p>
        </p:txBody>
      </p:sp>
      <p:sp>
        <p:nvSpPr>
          <p:cNvPr id="10" name="Shape 7"/>
          <p:cNvSpPr/>
          <p:nvPr/>
        </p:nvSpPr>
        <p:spPr>
          <a:xfrm>
            <a:off x="7133034" y="2246709"/>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11" name="Image 1" descr="preencoded.png"/>
          <p:cNvPicPr>
            <a:picLocks noChangeAspect="1"/>
          </p:cNvPicPr>
          <p:nvPr/>
        </p:nvPicPr>
        <p:blipFill>
          <a:blip r:embed="rId4"/>
          <a:stretch>
            <a:fillRect/>
          </a:stretch>
        </p:blipFill>
        <p:spPr>
          <a:xfrm>
            <a:off x="7193756" y="2277070"/>
            <a:ext cx="242888" cy="303609"/>
          </a:xfrm>
          <a:prstGeom prst="rect">
            <a:avLst/>
          </a:prstGeom>
        </p:spPr>
      </p:pic>
      <p:sp>
        <p:nvSpPr>
          <p:cNvPr id="12" name="Text 8"/>
          <p:cNvSpPr/>
          <p:nvPr/>
        </p:nvSpPr>
        <p:spPr>
          <a:xfrm>
            <a:off x="8124825" y="2302312"/>
            <a:ext cx="2024301" cy="253008"/>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Roboto Medium" pitchFamily="34" charset="0"/>
                <a:ea typeface="Roboto Medium" pitchFamily="34" charset="-122"/>
                <a:cs typeface="Roboto Medium" pitchFamily="34" charset="-120"/>
              </a:rPr>
              <a:t>Data Exploration</a:t>
            </a:r>
            <a:endParaRPr lang="en-US" sz="1550" dirty="0"/>
          </a:p>
        </p:txBody>
      </p:sp>
      <p:sp>
        <p:nvSpPr>
          <p:cNvPr id="13" name="Text 9"/>
          <p:cNvSpPr/>
          <p:nvPr/>
        </p:nvSpPr>
        <p:spPr>
          <a:xfrm>
            <a:off x="8124825" y="2652474"/>
            <a:ext cx="5857875" cy="518160"/>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Initial inspection of dataset shape, column information, data types, and generating basic statistics.</a:t>
            </a:r>
            <a:endParaRPr lang="en-US" sz="1250" dirty="0"/>
          </a:p>
        </p:txBody>
      </p:sp>
      <p:sp>
        <p:nvSpPr>
          <p:cNvPr id="14" name="Shape 10"/>
          <p:cNvSpPr/>
          <p:nvPr/>
        </p:nvSpPr>
        <p:spPr>
          <a:xfrm>
            <a:off x="6670119" y="3254931"/>
            <a:ext cx="485775" cy="22860"/>
          </a:xfrm>
          <a:prstGeom prst="roundRect">
            <a:avLst>
              <a:gd name="adj" fmla="val 297535"/>
            </a:avLst>
          </a:prstGeom>
          <a:solidFill>
            <a:srgbClr val="313E80"/>
          </a:solidFill>
          <a:ln/>
        </p:spPr>
        <p:txBody>
          <a:bodyPr/>
          <a:lstStyle/>
          <a:p>
            <a:endParaRPr lang="en-IN"/>
          </a:p>
        </p:txBody>
      </p:sp>
      <p:sp>
        <p:nvSpPr>
          <p:cNvPr id="15" name="Shape 11"/>
          <p:cNvSpPr/>
          <p:nvPr/>
        </p:nvSpPr>
        <p:spPr>
          <a:xfrm>
            <a:off x="7133034" y="3084195"/>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16" name="Image 2" descr="preencoded.png"/>
          <p:cNvPicPr>
            <a:picLocks noChangeAspect="1"/>
          </p:cNvPicPr>
          <p:nvPr/>
        </p:nvPicPr>
        <p:blipFill>
          <a:blip r:embed="rId5"/>
          <a:stretch>
            <a:fillRect/>
          </a:stretch>
        </p:blipFill>
        <p:spPr>
          <a:xfrm>
            <a:off x="7193756" y="3114556"/>
            <a:ext cx="242888" cy="303609"/>
          </a:xfrm>
          <a:prstGeom prst="rect">
            <a:avLst/>
          </a:prstGeom>
        </p:spPr>
      </p:pic>
      <p:sp>
        <p:nvSpPr>
          <p:cNvPr id="17" name="Text 12"/>
          <p:cNvSpPr/>
          <p:nvPr/>
        </p:nvSpPr>
        <p:spPr>
          <a:xfrm>
            <a:off x="3961924" y="3139797"/>
            <a:ext cx="2543651" cy="253008"/>
          </a:xfrm>
          <a:prstGeom prst="rect">
            <a:avLst/>
          </a:prstGeom>
          <a:noFill/>
          <a:ln/>
        </p:spPr>
        <p:txBody>
          <a:bodyPr wrap="none" lIns="0" tIns="0" rIns="0" bIns="0" rtlCol="0" anchor="t"/>
          <a:lstStyle/>
          <a:p>
            <a:pPr marL="0" indent="0" algn="r">
              <a:lnSpc>
                <a:spcPts val="1950"/>
              </a:lnSpc>
              <a:buNone/>
            </a:pPr>
            <a:r>
              <a:rPr lang="en-US" sz="1550" dirty="0">
                <a:solidFill>
                  <a:srgbClr val="CFD0D8"/>
                </a:solidFill>
                <a:latin typeface="Roboto Medium" pitchFamily="34" charset="0"/>
                <a:ea typeface="Roboto Medium" pitchFamily="34" charset="-122"/>
                <a:cs typeface="Roboto Medium" pitchFamily="34" charset="-120"/>
              </a:rPr>
              <a:t>Data Preparation &amp; Cleaning</a:t>
            </a:r>
            <a:endParaRPr lang="en-US" sz="1550" dirty="0"/>
          </a:p>
        </p:txBody>
      </p:sp>
      <p:sp>
        <p:nvSpPr>
          <p:cNvPr id="18" name="Text 13"/>
          <p:cNvSpPr/>
          <p:nvPr/>
        </p:nvSpPr>
        <p:spPr>
          <a:xfrm>
            <a:off x="647700" y="3489960"/>
            <a:ext cx="5857875" cy="518160"/>
          </a:xfrm>
          <a:prstGeom prst="rect">
            <a:avLst/>
          </a:prstGeom>
          <a:noFill/>
          <a:ln/>
        </p:spPr>
        <p:txBody>
          <a:bodyPr wrap="square" lIns="0" tIns="0" rIns="0" bIns="0" rtlCol="0" anchor="t"/>
          <a:lstStyle/>
          <a:p>
            <a:pPr marL="0" indent="0" algn="r">
              <a:lnSpc>
                <a:spcPts val="2000"/>
              </a:lnSpc>
              <a:buNone/>
            </a:pPr>
            <a:r>
              <a:rPr lang="en-US" sz="1250" dirty="0">
                <a:solidFill>
                  <a:srgbClr val="CFD0D8"/>
                </a:solidFill>
                <a:latin typeface="Roboto" pitchFamily="34" charset="0"/>
                <a:ea typeface="Roboto" pitchFamily="34" charset="-122"/>
                <a:cs typeface="Roboto" pitchFamily="34" charset="-120"/>
              </a:rPr>
              <a:t>Handling missing values, type conversion, feature engineering, and outlier treatment.</a:t>
            </a:r>
            <a:endParaRPr lang="en-US" sz="1250" dirty="0"/>
          </a:p>
        </p:txBody>
      </p:sp>
      <p:sp>
        <p:nvSpPr>
          <p:cNvPr id="19" name="Shape 14"/>
          <p:cNvSpPr/>
          <p:nvPr/>
        </p:nvSpPr>
        <p:spPr>
          <a:xfrm>
            <a:off x="7474506" y="4092416"/>
            <a:ext cx="485775" cy="22860"/>
          </a:xfrm>
          <a:prstGeom prst="roundRect">
            <a:avLst>
              <a:gd name="adj" fmla="val 297535"/>
            </a:avLst>
          </a:prstGeom>
          <a:solidFill>
            <a:srgbClr val="313E80"/>
          </a:solidFill>
          <a:ln/>
        </p:spPr>
        <p:txBody>
          <a:bodyPr/>
          <a:lstStyle/>
          <a:p>
            <a:endParaRPr lang="en-IN"/>
          </a:p>
        </p:txBody>
      </p:sp>
      <p:sp>
        <p:nvSpPr>
          <p:cNvPr id="20" name="Shape 15"/>
          <p:cNvSpPr/>
          <p:nvPr/>
        </p:nvSpPr>
        <p:spPr>
          <a:xfrm>
            <a:off x="7133034" y="3921681"/>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21" name="Image 3" descr="preencoded.png"/>
          <p:cNvPicPr>
            <a:picLocks noChangeAspect="1"/>
          </p:cNvPicPr>
          <p:nvPr/>
        </p:nvPicPr>
        <p:blipFill>
          <a:blip r:embed="rId6"/>
          <a:stretch>
            <a:fillRect/>
          </a:stretch>
        </p:blipFill>
        <p:spPr>
          <a:xfrm>
            <a:off x="7193756" y="3952042"/>
            <a:ext cx="242888" cy="303609"/>
          </a:xfrm>
          <a:prstGeom prst="rect">
            <a:avLst/>
          </a:prstGeom>
        </p:spPr>
      </p:pic>
      <p:sp>
        <p:nvSpPr>
          <p:cNvPr id="22" name="Text 16"/>
          <p:cNvSpPr/>
          <p:nvPr/>
        </p:nvSpPr>
        <p:spPr>
          <a:xfrm>
            <a:off x="8124825" y="3977283"/>
            <a:ext cx="2273856" cy="253008"/>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Roboto Medium" pitchFamily="34" charset="0"/>
                <a:ea typeface="Roboto Medium" pitchFamily="34" charset="-122"/>
                <a:cs typeface="Roboto Medium" pitchFamily="34" charset="-120"/>
              </a:rPr>
              <a:t>Data Analysis &amp; Querying</a:t>
            </a:r>
            <a:endParaRPr lang="en-US" sz="1550" dirty="0"/>
          </a:p>
        </p:txBody>
      </p:sp>
      <p:sp>
        <p:nvSpPr>
          <p:cNvPr id="23" name="Text 17"/>
          <p:cNvSpPr/>
          <p:nvPr/>
        </p:nvSpPr>
        <p:spPr>
          <a:xfrm>
            <a:off x="8124825" y="4327446"/>
            <a:ext cx="5857875" cy="259080"/>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Statistical summaries, groupings, identifying trends, and correlation analysis.</a:t>
            </a:r>
            <a:endParaRPr lang="en-US" sz="1250" dirty="0"/>
          </a:p>
        </p:txBody>
      </p:sp>
      <p:sp>
        <p:nvSpPr>
          <p:cNvPr id="24" name="Shape 18"/>
          <p:cNvSpPr/>
          <p:nvPr/>
        </p:nvSpPr>
        <p:spPr>
          <a:xfrm>
            <a:off x="6670119" y="4929902"/>
            <a:ext cx="485775" cy="22860"/>
          </a:xfrm>
          <a:prstGeom prst="roundRect">
            <a:avLst>
              <a:gd name="adj" fmla="val 297535"/>
            </a:avLst>
          </a:prstGeom>
          <a:solidFill>
            <a:srgbClr val="313E80"/>
          </a:solidFill>
          <a:ln/>
        </p:spPr>
        <p:txBody>
          <a:bodyPr/>
          <a:lstStyle/>
          <a:p>
            <a:endParaRPr lang="en-IN"/>
          </a:p>
        </p:txBody>
      </p:sp>
      <p:sp>
        <p:nvSpPr>
          <p:cNvPr id="25" name="Shape 19"/>
          <p:cNvSpPr/>
          <p:nvPr/>
        </p:nvSpPr>
        <p:spPr>
          <a:xfrm>
            <a:off x="7133034" y="4759166"/>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26" name="Image 4" descr="preencoded.png"/>
          <p:cNvPicPr>
            <a:picLocks noChangeAspect="1"/>
          </p:cNvPicPr>
          <p:nvPr/>
        </p:nvPicPr>
        <p:blipFill>
          <a:blip r:embed="rId7"/>
          <a:stretch>
            <a:fillRect/>
          </a:stretch>
        </p:blipFill>
        <p:spPr>
          <a:xfrm>
            <a:off x="7193756" y="4789527"/>
            <a:ext cx="242888" cy="303609"/>
          </a:xfrm>
          <a:prstGeom prst="rect">
            <a:avLst/>
          </a:prstGeom>
        </p:spPr>
      </p:pic>
      <p:sp>
        <p:nvSpPr>
          <p:cNvPr id="27" name="Text 20"/>
          <p:cNvSpPr/>
          <p:nvPr/>
        </p:nvSpPr>
        <p:spPr>
          <a:xfrm>
            <a:off x="4481274" y="4814768"/>
            <a:ext cx="2024301" cy="253008"/>
          </a:xfrm>
          <a:prstGeom prst="rect">
            <a:avLst/>
          </a:prstGeom>
          <a:noFill/>
          <a:ln/>
        </p:spPr>
        <p:txBody>
          <a:bodyPr wrap="none" lIns="0" tIns="0" rIns="0" bIns="0" rtlCol="0" anchor="t"/>
          <a:lstStyle/>
          <a:p>
            <a:pPr marL="0" indent="0" algn="r">
              <a:lnSpc>
                <a:spcPts val="1950"/>
              </a:lnSpc>
              <a:buNone/>
            </a:pPr>
            <a:r>
              <a:rPr lang="en-US" sz="1550" dirty="0">
                <a:solidFill>
                  <a:srgbClr val="CFD0D8"/>
                </a:solidFill>
                <a:latin typeface="Roboto Medium" pitchFamily="34" charset="0"/>
                <a:ea typeface="Roboto Medium" pitchFamily="34" charset="-122"/>
                <a:cs typeface="Roboto Medium" pitchFamily="34" charset="-120"/>
              </a:rPr>
              <a:t>Visualization</a:t>
            </a:r>
            <a:endParaRPr lang="en-US" sz="1550" dirty="0"/>
          </a:p>
        </p:txBody>
      </p:sp>
      <p:sp>
        <p:nvSpPr>
          <p:cNvPr id="28" name="Text 21"/>
          <p:cNvSpPr/>
          <p:nvPr/>
        </p:nvSpPr>
        <p:spPr>
          <a:xfrm>
            <a:off x="647700" y="5164931"/>
            <a:ext cx="5857875" cy="518160"/>
          </a:xfrm>
          <a:prstGeom prst="rect">
            <a:avLst/>
          </a:prstGeom>
          <a:noFill/>
          <a:ln/>
        </p:spPr>
        <p:txBody>
          <a:bodyPr wrap="square" lIns="0" tIns="0" rIns="0" bIns="0" rtlCol="0" anchor="t"/>
          <a:lstStyle/>
          <a:p>
            <a:pPr marL="0" indent="0" algn="r">
              <a:lnSpc>
                <a:spcPts val="2000"/>
              </a:lnSpc>
              <a:buNone/>
            </a:pPr>
            <a:r>
              <a:rPr lang="en-US" sz="1250" dirty="0">
                <a:solidFill>
                  <a:srgbClr val="CFD0D8"/>
                </a:solidFill>
                <a:latin typeface="Roboto" pitchFamily="34" charset="0"/>
                <a:ea typeface="Roboto" pitchFamily="34" charset="-122"/>
                <a:cs typeface="Roboto" pitchFamily="34" charset="-120"/>
              </a:rPr>
              <a:t>Using Matplotlib and Seaborn to create plots and charts for better understanding and communication.</a:t>
            </a:r>
            <a:endParaRPr lang="en-US" sz="1250" dirty="0"/>
          </a:p>
        </p:txBody>
      </p:sp>
      <p:sp>
        <p:nvSpPr>
          <p:cNvPr id="29" name="Shape 22"/>
          <p:cNvSpPr/>
          <p:nvPr/>
        </p:nvSpPr>
        <p:spPr>
          <a:xfrm>
            <a:off x="7474506" y="5767388"/>
            <a:ext cx="485775" cy="22860"/>
          </a:xfrm>
          <a:prstGeom prst="roundRect">
            <a:avLst>
              <a:gd name="adj" fmla="val 297535"/>
            </a:avLst>
          </a:prstGeom>
          <a:solidFill>
            <a:srgbClr val="313E80"/>
          </a:solidFill>
          <a:ln/>
        </p:spPr>
        <p:txBody>
          <a:bodyPr/>
          <a:lstStyle/>
          <a:p>
            <a:endParaRPr lang="en-IN"/>
          </a:p>
        </p:txBody>
      </p:sp>
      <p:sp>
        <p:nvSpPr>
          <p:cNvPr id="30" name="Shape 23"/>
          <p:cNvSpPr/>
          <p:nvPr/>
        </p:nvSpPr>
        <p:spPr>
          <a:xfrm>
            <a:off x="7133034" y="5596652"/>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31" name="Image 5" descr="preencoded.png"/>
          <p:cNvPicPr>
            <a:picLocks noChangeAspect="1"/>
          </p:cNvPicPr>
          <p:nvPr/>
        </p:nvPicPr>
        <p:blipFill>
          <a:blip r:embed="rId8"/>
          <a:stretch>
            <a:fillRect/>
          </a:stretch>
        </p:blipFill>
        <p:spPr>
          <a:xfrm>
            <a:off x="7193756" y="5627013"/>
            <a:ext cx="242888" cy="303609"/>
          </a:xfrm>
          <a:prstGeom prst="rect">
            <a:avLst/>
          </a:prstGeom>
        </p:spPr>
      </p:pic>
      <p:sp>
        <p:nvSpPr>
          <p:cNvPr id="32" name="Text 24"/>
          <p:cNvSpPr/>
          <p:nvPr/>
        </p:nvSpPr>
        <p:spPr>
          <a:xfrm>
            <a:off x="8124825" y="5652254"/>
            <a:ext cx="2024301" cy="253008"/>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Roboto Medium" pitchFamily="34" charset="0"/>
                <a:ea typeface="Roboto Medium" pitchFamily="34" charset="-122"/>
                <a:cs typeface="Roboto Medium" pitchFamily="34" charset="-120"/>
              </a:rPr>
              <a:t>Insights &amp; Reporting</a:t>
            </a:r>
            <a:endParaRPr lang="en-US" sz="1550" dirty="0"/>
          </a:p>
        </p:txBody>
      </p:sp>
      <p:sp>
        <p:nvSpPr>
          <p:cNvPr id="33" name="Text 25"/>
          <p:cNvSpPr/>
          <p:nvPr/>
        </p:nvSpPr>
        <p:spPr>
          <a:xfrm>
            <a:off x="8124825" y="6002417"/>
            <a:ext cx="5857875" cy="518160"/>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Extracting key insights, summarising findings, and providing actionable recommendations.</a:t>
            </a:r>
            <a:endParaRPr lang="en-US" sz="1250" dirty="0"/>
          </a:p>
        </p:txBody>
      </p:sp>
      <p:sp>
        <p:nvSpPr>
          <p:cNvPr id="34" name="Shape 26"/>
          <p:cNvSpPr/>
          <p:nvPr/>
        </p:nvSpPr>
        <p:spPr>
          <a:xfrm>
            <a:off x="6670119" y="6604873"/>
            <a:ext cx="485775" cy="22860"/>
          </a:xfrm>
          <a:prstGeom prst="roundRect">
            <a:avLst>
              <a:gd name="adj" fmla="val 297535"/>
            </a:avLst>
          </a:prstGeom>
          <a:solidFill>
            <a:srgbClr val="313E80"/>
          </a:solidFill>
          <a:ln/>
        </p:spPr>
        <p:txBody>
          <a:bodyPr/>
          <a:lstStyle/>
          <a:p>
            <a:endParaRPr lang="en-IN"/>
          </a:p>
        </p:txBody>
      </p:sp>
      <p:sp>
        <p:nvSpPr>
          <p:cNvPr id="35" name="Shape 27"/>
          <p:cNvSpPr/>
          <p:nvPr/>
        </p:nvSpPr>
        <p:spPr>
          <a:xfrm>
            <a:off x="7133034" y="6434138"/>
            <a:ext cx="364331" cy="364331"/>
          </a:xfrm>
          <a:prstGeom prst="roundRect">
            <a:avLst>
              <a:gd name="adj" fmla="val 18669"/>
            </a:avLst>
          </a:prstGeom>
          <a:solidFill>
            <a:srgbClr val="182567"/>
          </a:solidFill>
          <a:ln w="7620">
            <a:solidFill>
              <a:srgbClr val="313E80"/>
            </a:solidFill>
            <a:prstDash val="solid"/>
          </a:ln>
        </p:spPr>
        <p:txBody>
          <a:bodyPr/>
          <a:lstStyle/>
          <a:p>
            <a:endParaRPr lang="en-IN"/>
          </a:p>
        </p:txBody>
      </p:sp>
      <p:pic>
        <p:nvPicPr>
          <p:cNvPr id="36" name="Image 6" descr="preencoded.png"/>
          <p:cNvPicPr>
            <a:picLocks noChangeAspect="1"/>
          </p:cNvPicPr>
          <p:nvPr/>
        </p:nvPicPr>
        <p:blipFill>
          <a:blip r:embed="rId9"/>
          <a:stretch>
            <a:fillRect/>
          </a:stretch>
        </p:blipFill>
        <p:spPr>
          <a:xfrm>
            <a:off x="7193756" y="6464498"/>
            <a:ext cx="242888" cy="303609"/>
          </a:xfrm>
          <a:prstGeom prst="rect">
            <a:avLst/>
          </a:prstGeom>
        </p:spPr>
      </p:pic>
      <p:sp>
        <p:nvSpPr>
          <p:cNvPr id="37" name="Text 28"/>
          <p:cNvSpPr/>
          <p:nvPr/>
        </p:nvSpPr>
        <p:spPr>
          <a:xfrm>
            <a:off x="4302204" y="6489740"/>
            <a:ext cx="2203371" cy="253008"/>
          </a:xfrm>
          <a:prstGeom prst="rect">
            <a:avLst/>
          </a:prstGeom>
          <a:noFill/>
          <a:ln/>
        </p:spPr>
        <p:txBody>
          <a:bodyPr wrap="none" lIns="0" tIns="0" rIns="0" bIns="0" rtlCol="0" anchor="t"/>
          <a:lstStyle/>
          <a:p>
            <a:pPr marL="0" indent="0" algn="r">
              <a:lnSpc>
                <a:spcPts val="1950"/>
              </a:lnSpc>
              <a:buNone/>
            </a:pPr>
            <a:r>
              <a:rPr lang="en-US" sz="1550" dirty="0">
                <a:solidFill>
                  <a:srgbClr val="CFD0D8"/>
                </a:solidFill>
                <a:latin typeface="Roboto Medium" pitchFamily="34" charset="0"/>
                <a:ea typeface="Roboto Medium" pitchFamily="34" charset="-122"/>
                <a:cs typeface="Roboto Medium" pitchFamily="34" charset="-120"/>
              </a:rPr>
              <a:t>Documentation &amp; Export</a:t>
            </a:r>
            <a:endParaRPr lang="en-US" sz="1550" dirty="0"/>
          </a:p>
        </p:txBody>
      </p:sp>
      <p:sp>
        <p:nvSpPr>
          <p:cNvPr id="38" name="Text 29"/>
          <p:cNvSpPr/>
          <p:nvPr/>
        </p:nvSpPr>
        <p:spPr>
          <a:xfrm>
            <a:off x="647700" y="6839903"/>
            <a:ext cx="5857875" cy="518160"/>
          </a:xfrm>
          <a:prstGeom prst="rect">
            <a:avLst/>
          </a:prstGeom>
          <a:noFill/>
          <a:ln/>
        </p:spPr>
        <p:txBody>
          <a:bodyPr wrap="square" lIns="0" tIns="0" rIns="0" bIns="0" rtlCol="0" anchor="t"/>
          <a:lstStyle/>
          <a:p>
            <a:pPr marL="0" indent="0" algn="r">
              <a:lnSpc>
                <a:spcPts val="2000"/>
              </a:lnSpc>
              <a:buNone/>
            </a:pPr>
            <a:r>
              <a:rPr lang="en-US" sz="1250" dirty="0">
                <a:solidFill>
                  <a:srgbClr val="CFD0D8"/>
                </a:solidFill>
                <a:latin typeface="Roboto" pitchFamily="34" charset="0"/>
                <a:ea typeface="Roboto" pitchFamily="34" charset="-122"/>
                <a:cs typeface="Roboto" pitchFamily="34" charset="-120"/>
              </a:rPr>
              <a:t>Documenting workflow, code, and results in a Jupyter notebook, exported as a PDF with appendices.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48073" y="850225"/>
            <a:ext cx="5078135" cy="6529149"/>
          </a:xfrm>
          <a:prstGeom prst="rect">
            <a:avLst/>
          </a:prstGeom>
        </p:spPr>
      </p:pic>
      <p:sp>
        <p:nvSpPr>
          <p:cNvPr id="4" name="Text 0"/>
          <p:cNvSpPr/>
          <p:nvPr/>
        </p:nvSpPr>
        <p:spPr>
          <a:xfrm>
            <a:off x="653177" y="1253847"/>
            <a:ext cx="6420803" cy="510302"/>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Roboto Medium" pitchFamily="34" charset="0"/>
                <a:ea typeface="Roboto Medium" pitchFamily="34" charset="-122"/>
                <a:cs typeface="Roboto Medium" pitchFamily="34" charset="-120"/>
              </a:rPr>
              <a:t>Key Data Analysis Libraries Utilised</a:t>
            </a:r>
            <a:endParaRPr lang="en-US" sz="3200" dirty="0"/>
          </a:p>
        </p:txBody>
      </p:sp>
      <p:pic>
        <p:nvPicPr>
          <p:cNvPr id="5" name="Image 2" descr="preencoded.png"/>
          <p:cNvPicPr>
            <a:picLocks noChangeAspect="1"/>
          </p:cNvPicPr>
          <p:nvPr/>
        </p:nvPicPr>
        <p:blipFill>
          <a:blip r:embed="rId5"/>
          <a:stretch>
            <a:fillRect/>
          </a:stretch>
        </p:blipFill>
        <p:spPr>
          <a:xfrm>
            <a:off x="653177" y="2009061"/>
            <a:ext cx="408146" cy="408146"/>
          </a:xfrm>
          <a:prstGeom prst="rect">
            <a:avLst/>
          </a:prstGeom>
        </p:spPr>
      </p:pic>
      <p:sp>
        <p:nvSpPr>
          <p:cNvPr id="6" name="Text 1"/>
          <p:cNvSpPr/>
          <p:nvPr/>
        </p:nvSpPr>
        <p:spPr>
          <a:xfrm>
            <a:off x="1265396" y="2105978"/>
            <a:ext cx="1864281" cy="255032"/>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NumPy</a:t>
            </a:r>
            <a:endParaRPr lang="en-US" sz="1600" dirty="0"/>
          </a:p>
        </p:txBody>
      </p:sp>
      <p:sp>
        <p:nvSpPr>
          <p:cNvPr id="7" name="Text 2"/>
          <p:cNvSpPr/>
          <p:nvPr/>
        </p:nvSpPr>
        <p:spPr>
          <a:xfrm>
            <a:off x="1265396" y="2458879"/>
            <a:ext cx="1864281" cy="1829395"/>
          </a:xfrm>
          <a:prstGeom prst="rect">
            <a:avLst/>
          </a:prstGeom>
          <a:noFill/>
          <a:ln/>
        </p:spPr>
        <p:txBody>
          <a:bodyPr wrap="square" lIns="0" tIns="0" rIns="0" bIns="0" rtlCol="0" anchor="t"/>
          <a:lstStyle/>
          <a:p>
            <a:pPr marL="0" indent="0" algn="l">
              <a:lnSpc>
                <a:spcPts val="2050"/>
              </a:lnSpc>
              <a:buNone/>
            </a:pPr>
            <a:r>
              <a:rPr lang="en-US" sz="1250" dirty="0">
                <a:solidFill>
                  <a:srgbClr val="CFD0D8"/>
                </a:solidFill>
                <a:latin typeface="Roboto" pitchFamily="34" charset="0"/>
                <a:ea typeface="Roboto" pitchFamily="34" charset="-122"/>
                <a:cs typeface="Roboto" pitchFamily="34" charset="-120"/>
              </a:rPr>
              <a:t>Provides support for large, multi-dimensional arrays and mathematical functions for efficient numerical computations and handling missing values.</a:t>
            </a:r>
            <a:endParaRPr lang="en-US" sz="1250" dirty="0"/>
          </a:p>
        </p:txBody>
      </p:sp>
      <p:pic>
        <p:nvPicPr>
          <p:cNvPr id="8" name="Image 3" descr="preencoded.png"/>
          <p:cNvPicPr>
            <a:picLocks noChangeAspect="1"/>
          </p:cNvPicPr>
          <p:nvPr/>
        </p:nvPicPr>
        <p:blipFill>
          <a:blip r:embed="rId6"/>
          <a:stretch>
            <a:fillRect/>
          </a:stretch>
        </p:blipFill>
        <p:spPr>
          <a:xfrm>
            <a:off x="3333750" y="2009061"/>
            <a:ext cx="408146" cy="408146"/>
          </a:xfrm>
          <a:prstGeom prst="rect">
            <a:avLst/>
          </a:prstGeom>
        </p:spPr>
      </p:pic>
      <p:sp>
        <p:nvSpPr>
          <p:cNvPr id="9" name="Text 3"/>
          <p:cNvSpPr/>
          <p:nvPr/>
        </p:nvSpPr>
        <p:spPr>
          <a:xfrm>
            <a:off x="3945969" y="2105978"/>
            <a:ext cx="1864281" cy="255032"/>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Pandas</a:t>
            </a:r>
            <a:endParaRPr lang="en-US" sz="1600" dirty="0"/>
          </a:p>
        </p:txBody>
      </p:sp>
      <p:sp>
        <p:nvSpPr>
          <p:cNvPr id="10" name="Text 4"/>
          <p:cNvSpPr/>
          <p:nvPr/>
        </p:nvSpPr>
        <p:spPr>
          <a:xfrm>
            <a:off x="3945969" y="2458879"/>
            <a:ext cx="1864281" cy="1568053"/>
          </a:xfrm>
          <a:prstGeom prst="rect">
            <a:avLst/>
          </a:prstGeom>
          <a:noFill/>
          <a:ln/>
        </p:spPr>
        <p:txBody>
          <a:bodyPr wrap="square" lIns="0" tIns="0" rIns="0" bIns="0" rtlCol="0" anchor="t"/>
          <a:lstStyle/>
          <a:p>
            <a:pPr marL="0" indent="0" algn="l">
              <a:lnSpc>
                <a:spcPts val="2050"/>
              </a:lnSpc>
              <a:buNone/>
            </a:pPr>
            <a:r>
              <a:rPr lang="en-US" sz="1250" dirty="0">
                <a:solidFill>
                  <a:srgbClr val="CFD0D8"/>
                </a:solidFill>
                <a:latin typeface="Roboto" pitchFamily="34" charset="0"/>
                <a:ea typeface="Roboto" pitchFamily="34" charset="-122"/>
                <a:cs typeface="Roboto" pitchFamily="34" charset="-120"/>
              </a:rPr>
              <a:t>Offers powerful data structures (Series, DataFrame) for loading, cleaning, manipulating, aggregating data, and feature engineering.</a:t>
            </a:r>
            <a:endParaRPr lang="en-US" sz="1250" dirty="0"/>
          </a:p>
        </p:txBody>
      </p:sp>
      <p:pic>
        <p:nvPicPr>
          <p:cNvPr id="11" name="Image 4" descr="preencoded.png"/>
          <p:cNvPicPr>
            <a:picLocks noChangeAspect="1"/>
          </p:cNvPicPr>
          <p:nvPr/>
        </p:nvPicPr>
        <p:blipFill>
          <a:blip r:embed="rId7"/>
          <a:stretch>
            <a:fillRect/>
          </a:stretch>
        </p:blipFill>
        <p:spPr>
          <a:xfrm>
            <a:off x="6014323" y="2009061"/>
            <a:ext cx="408146" cy="408146"/>
          </a:xfrm>
          <a:prstGeom prst="rect">
            <a:avLst/>
          </a:prstGeom>
        </p:spPr>
      </p:pic>
      <p:sp>
        <p:nvSpPr>
          <p:cNvPr id="12" name="Text 5"/>
          <p:cNvSpPr/>
          <p:nvPr/>
        </p:nvSpPr>
        <p:spPr>
          <a:xfrm>
            <a:off x="6626543" y="2105978"/>
            <a:ext cx="1864281" cy="255032"/>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Matplotlib</a:t>
            </a:r>
            <a:endParaRPr lang="en-US" sz="1600" dirty="0"/>
          </a:p>
        </p:txBody>
      </p:sp>
      <p:sp>
        <p:nvSpPr>
          <p:cNvPr id="13" name="Text 6"/>
          <p:cNvSpPr/>
          <p:nvPr/>
        </p:nvSpPr>
        <p:spPr>
          <a:xfrm>
            <a:off x="6626543" y="2458879"/>
            <a:ext cx="1864281" cy="1568053"/>
          </a:xfrm>
          <a:prstGeom prst="rect">
            <a:avLst/>
          </a:prstGeom>
          <a:noFill/>
          <a:ln/>
        </p:spPr>
        <p:txBody>
          <a:bodyPr wrap="square" lIns="0" tIns="0" rIns="0" bIns="0" rtlCol="0" anchor="t"/>
          <a:lstStyle/>
          <a:p>
            <a:pPr marL="0" indent="0" algn="l">
              <a:lnSpc>
                <a:spcPts val="2050"/>
              </a:lnSpc>
              <a:buNone/>
            </a:pPr>
            <a:r>
              <a:rPr lang="en-US" sz="1250" dirty="0">
                <a:solidFill>
                  <a:srgbClr val="CFD0D8"/>
                </a:solidFill>
                <a:latin typeface="Roboto" pitchFamily="34" charset="0"/>
                <a:ea typeface="Roboto" pitchFamily="34" charset="-122"/>
                <a:cs typeface="Roboto" pitchFamily="34" charset="-120"/>
              </a:rPr>
              <a:t>A comprehensive library for creating static, animated, and interactive visualisations like histograms and bar charts to explore data.</a:t>
            </a:r>
            <a:endParaRPr lang="en-US" sz="1250" dirty="0"/>
          </a:p>
        </p:txBody>
      </p:sp>
      <p:pic>
        <p:nvPicPr>
          <p:cNvPr id="14" name="Image 5" descr="preencoded.png"/>
          <p:cNvPicPr>
            <a:picLocks noChangeAspect="1"/>
          </p:cNvPicPr>
          <p:nvPr/>
        </p:nvPicPr>
        <p:blipFill>
          <a:blip r:embed="rId8"/>
          <a:stretch>
            <a:fillRect/>
          </a:stretch>
        </p:blipFill>
        <p:spPr>
          <a:xfrm>
            <a:off x="653177" y="4696420"/>
            <a:ext cx="408146" cy="408146"/>
          </a:xfrm>
          <a:prstGeom prst="rect">
            <a:avLst/>
          </a:prstGeom>
        </p:spPr>
      </p:pic>
      <p:sp>
        <p:nvSpPr>
          <p:cNvPr id="15" name="Text 7"/>
          <p:cNvSpPr/>
          <p:nvPr/>
        </p:nvSpPr>
        <p:spPr>
          <a:xfrm>
            <a:off x="1265396" y="4793337"/>
            <a:ext cx="1864281" cy="255032"/>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Seaborn</a:t>
            </a:r>
            <a:endParaRPr lang="en-US" sz="1600" dirty="0"/>
          </a:p>
        </p:txBody>
      </p:sp>
      <p:sp>
        <p:nvSpPr>
          <p:cNvPr id="16" name="Text 8"/>
          <p:cNvSpPr/>
          <p:nvPr/>
        </p:nvSpPr>
        <p:spPr>
          <a:xfrm>
            <a:off x="1265396" y="5146238"/>
            <a:ext cx="1864281" cy="1829395"/>
          </a:xfrm>
          <a:prstGeom prst="rect">
            <a:avLst/>
          </a:prstGeom>
          <a:noFill/>
          <a:ln/>
        </p:spPr>
        <p:txBody>
          <a:bodyPr wrap="square" lIns="0" tIns="0" rIns="0" bIns="0" rtlCol="0" anchor="t"/>
          <a:lstStyle/>
          <a:p>
            <a:pPr marL="0" indent="0" algn="l">
              <a:lnSpc>
                <a:spcPts val="2050"/>
              </a:lnSpc>
              <a:buNone/>
            </a:pPr>
            <a:r>
              <a:rPr lang="en-US" sz="1250" dirty="0">
                <a:solidFill>
                  <a:srgbClr val="CFD0D8"/>
                </a:solidFill>
                <a:latin typeface="Roboto" pitchFamily="34" charset="0"/>
                <a:ea typeface="Roboto" pitchFamily="34" charset="-122"/>
                <a:cs typeface="Roboto" pitchFamily="34" charset="-120"/>
              </a:rPr>
              <a:t>Built on Matplotlib, it provides a high-level interface for drawing attractive and informative statistical graphics, including boxplots and heatmaps.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4664"/>
            <a:ext cx="6824305"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Summary of Library Use Cases</a:t>
            </a:r>
            <a:endParaRPr lang="en-US" sz="3900" dirty="0"/>
          </a:p>
        </p:txBody>
      </p:sp>
      <p:sp>
        <p:nvSpPr>
          <p:cNvPr id="4" name="Shape 1"/>
          <p:cNvSpPr/>
          <p:nvPr/>
        </p:nvSpPr>
        <p:spPr>
          <a:xfrm>
            <a:off x="793790" y="2042398"/>
            <a:ext cx="7556421" cy="3886557"/>
          </a:xfrm>
          <a:prstGeom prst="roundRect">
            <a:avLst>
              <a:gd name="adj" fmla="val 2145"/>
            </a:avLst>
          </a:prstGeom>
          <a:noFill/>
          <a:ln w="7620">
            <a:solidFill>
              <a:srgbClr val="FFFFFF">
                <a:alpha val="24000"/>
              </a:srgbClr>
            </a:solidFill>
            <a:prstDash val="solid"/>
          </a:ln>
        </p:spPr>
        <p:txBody>
          <a:bodyPr/>
          <a:lstStyle/>
          <a:p>
            <a:endParaRPr lang="en-IN"/>
          </a:p>
        </p:txBody>
      </p:sp>
      <p:sp>
        <p:nvSpPr>
          <p:cNvPr id="5" name="Shape 2"/>
          <p:cNvSpPr/>
          <p:nvPr/>
        </p:nvSpPr>
        <p:spPr>
          <a:xfrm>
            <a:off x="801410" y="2050018"/>
            <a:ext cx="7541181" cy="888444"/>
          </a:xfrm>
          <a:prstGeom prst="rect">
            <a:avLst/>
          </a:prstGeom>
          <a:solidFill>
            <a:srgbClr val="FFFFFF">
              <a:alpha val="4000"/>
            </a:srgbClr>
          </a:solidFill>
          <a:ln/>
        </p:spPr>
        <p:txBody>
          <a:bodyPr/>
          <a:lstStyle/>
          <a:p>
            <a:endParaRPr lang="en-IN"/>
          </a:p>
        </p:txBody>
      </p:sp>
      <p:sp>
        <p:nvSpPr>
          <p:cNvPr id="6" name="Text 3"/>
          <p:cNvSpPr/>
          <p:nvPr/>
        </p:nvSpPr>
        <p:spPr>
          <a:xfrm>
            <a:off x="999768" y="2176701"/>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NumPy</a:t>
            </a:r>
            <a:endParaRPr lang="en-US" sz="1550" dirty="0"/>
          </a:p>
        </p:txBody>
      </p:sp>
      <p:sp>
        <p:nvSpPr>
          <p:cNvPr id="7" name="Text 4"/>
          <p:cNvSpPr/>
          <p:nvPr/>
        </p:nvSpPr>
        <p:spPr>
          <a:xfrm>
            <a:off x="4774168" y="2176701"/>
            <a:ext cx="3370064"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Numerical operations, mathematical functions, array handling</a:t>
            </a:r>
            <a:endParaRPr lang="en-US" sz="1550" dirty="0"/>
          </a:p>
        </p:txBody>
      </p:sp>
      <p:sp>
        <p:nvSpPr>
          <p:cNvPr id="8" name="Shape 5"/>
          <p:cNvSpPr/>
          <p:nvPr/>
        </p:nvSpPr>
        <p:spPr>
          <a:xfrm>
            <a:off x="801410" y="2938463"/>
            <a:ext cx="7541181" cy="888444"/>
          </a:xfrm>
          <a:prstGeom prst="rect">
            <a:avLst/>
          </a:prstGeom>
          <a:solidFill>
            <a:srgbClr val="000000">
              <a:alpha val="4000"/>
            </a:srgbClr>
          </a:solidFill>
          <a:ln/>
        </p:spPr>
        <p:txBody>
          <a:bodyPr/>
          <a:lstStyle/>
          <a:p>
            <a:endParaRPr lang="en-IN"/>
          </a:p>
        </p:txBody>
      </p:sp>
      <p:sp>
        <p:nvSpPr>
          <p:cNvPr id="9" name="Text 6"/>
          <p:cNvSpPr/>
          <p:nvPr/>
        </p:nvSpPr>
        <p:spPr>
          <a:xfrm>
            <a:off x="999768" y="3065145"/>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Pandas</a:t>
            </a:r>
            <a:endParaRPr lang="en-US" sz="1550" dirty="0"/>
          </a:p>
        </p:txBody>
      </p:sp>
      <p:sp>
        <p:nvSpPr>
          <p:cNvPr id="10" name="Text 7"/>
          <p:cNvSpPr/>
          <p:nvPr/>
        </p:nvSpPr>
        <p:spPr>
          <a:xfrm>
            <a:off x="4774168" y="3065145"/>
            <a:ext cx="3370064"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Data loading, cleaning, manipulation, aggregation, feature engineering</a:t>
            </a:r>
            <a:endParaRPr lang="en-US" sz="1550" dirty="0"/>
          </a:p>
        </p:txBody>
      </p:sp>
      <p:sp>
        <p:nvSpPr>
          <p:cNvPr id="11" name="Shape 8"/>
          <p:cNvSpPr/>
          <p:nvPr/>
        </p:nvSpPr>
        <p:spPr>
          <a:xfrm>
            <a:off x="801410" y="3826907"/>
            <a:ext cx="7541181" cy="888444"/>
          </a:xfrm>
          <a:prstGeom prst="rect">
            <a:avLst/>
          </a:prstGeom>
          <a:solidFill>
            <a:srgbClr val="FFFFFF">
              <a:alpha val="4000"/>
            </a:srgbClr>
          </a:solidFill>
          <a:ln/>
        </p:spPr>
        <p:txBody>
          <a:bodyPr/>
          <a:lstStyle/>
          <a:p>
            <a:endParaRPr lang="en-IN"/>
          </a:p>
        </p:txBody>
      </p:sp>
      <p:sp>
        <p:nvSpPr>
          <p:cNvPr id="12" name="Text 9"/>
          <p:cNvSpPr/>
          <p:nvPr/>
        </p:nvSpPr>
        <p:spPr>
          <a:xfrm>
            <a:off x="999768" y="3953589"/>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Matplotlib</a:t>
            </a:r>
            <a:endParaRPr lang="en-US" sz="1550" dirty="0"/>
          </a:p>
        </p:txBody>
      </p:sp>
      <p:sp>
        <p:nvSpPr>
          <p:cNvPr id="13" name="Text 10"/>
          <p:cNvSpPr/>
          <p:nvPr/>
        </p:nvSpPr>
        <p:spPr>
          <a:xfrm>
            <a:off x="4774168" y="3953589"/>
            <a:ext cx="3370064" cy="63507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Basic data visualization (histograms, bar charts, etc.)</a:t>
            </a:r>
            <a:endParaRPr lang="en-US" sz="1550" dirty="0"/>
          </a:p>
        </p:txBody>
      </p:sp>
      <p:sp>
        <p:nvSpPr>
          <p:cNvPr id="14" name="Shape 11"/>
          <p:cNvSpPr/>
          <p:nvPr/>
        </p:nvSpPr>
        <p:spPr>
          <a:xfrm>
            <a:off x="801410" y="4715351"/>
            <a:ext cx="7541181" cy="1205984"/>
          </a:xfrm>
          <a:prstGeom prst="rect">
            <a:avLst/>
          </a:prstGeom>
          <a:solidFill>
            <a:srgbClr val="000000">
              <a:alpha val="4000"/>
            </a:srgbClr>
          </a:solidFill>
          <a:ln/>
        </p:spPr>
        <p:txBody>
          <a:bodyPr/>
          <a:lstStyle/>
          <a:p>
            <a:endParaRPr lang="en-IN"/>
          </a:p>
        </p:txBody>
      </p:sp>
      <p:sp>
        <p:nvSpPr>
          <p:cNvPr id="15" name="Text 12"/>
          <p:cNvSpPr/>
          <p:nvPr/>
        </p:nvSpPr>
        <p:spPr>
          <a:xfrm>
            <a:off x="999768" y="4842034"/>
            <a:ext cx="3370064" cy="317540"/>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Seaborn</a:t>
            </a:r>
            <a:endParaRPr lang="en-US" sz="1550" dirty="0"/>
          </a:p>
        </p:txBody>
      </p:sp>
      <p:sp>
        <p:nvSpPr>
          <p:cNvPr id="16" name="Text 13"/>
          <p:cNvSpPr/>
          <p:nvPr/>
        </p:nvSpPr>
        <p:spPr>
          <a:xfrm>
            <a:off x="4774168" y="4842034"/>
            <a:ext cx="3370064"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Advanced and statistical visualizations (boxplots, heatmaps, etc.)</a:t>
            </a:r>
            <a:endParaRPr lang="en-US" sz="1550" dirty="0"/>
          </a:p>
        </p:txBody>
      </p:sp>
      <p:sp>
        <p:nvSpPr>
          <p:cNvPr id="17" name="Text 14"/>
          <p:cNvSpPr/>
          <p:nvPr/>
        </p:nvSpPr>
        <p:spPr>
          <a:xfrm>
            <a:off x="793790" y="615219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These libraries collectively enable efficient data handling, in-depth analysis, and effective communication of results throughout the project, forming the backbone of our data science workflow.</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1958</Words>
  <Application>Microsoft Office PowerPoint</Application>
  <PresentationFormat>Custom</PresentationFormat>
  <Paragraphs>289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 Medium</vt:lpstr>
      <vt:lpstr>Arial</vt:lpstr>
      <vt:lpstr>Roboto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vamsiandavarapu83096@gmail.com</cp:lastModifiedBy>
  <cp:revision>5</cp:revision>
  <dcterms:created xsi:type="dcterms:W3CDTF">2025-06-14T13:53:34Z</dcterms:created>
  <dcterms:modified xsi:type="dcterms:W3CDTF">2025-06-16T15:39:32Z</dcterms:modified>
</cp:coreProperties>
</file>